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699" r:id="rId6"/>
    <p:sldMasterId id="2147483716" r:id="rId7"/>
  </p:sldMasterIdLst>
  <p:notesMasterIdLst>
    <p:notesMasterId r:id="rId48"/>
  </p:notesMasterIdLst>
  <p:sldIdLst>
    <p:sldId id="256" r:id="rId8"/>
    <p:sldId id="297" r:id="rId9"/>
    <p:sldId id="298" r:id="rId10"/>
    <p:sldId id="290" r:id="rId11"/>
    <p:sldId id="269" r:id="rId12"/>
    <p:sldId id="284" r:id="rId13"/>
    <p:sldId id="313" r:id="rId14"/>
    <p:sldId id="316" r:id="rId15"/>
    <p:sldId id="319" r:id="rId16"/>
    <p:sldId id="317" r:id="rId17"/>
    <p:sldId id="318" r:id="rId18"/>
    <p:sldId id="271" r:id="rId19"/>
    <p:sldId id="320" r:id="rId20"/>
    <p:sldId id="322" r:id="rId21"/>
    <p:sldId id="272" r:id="rId22"/>
    <p:sldId id="325" r:id="rId23"/>
    <p:sldId id="321" r:id="rId24"/>
    <p:sldId id="323" r:id="rId25"/>
    <p:sldId id="324" r:id="rId26"/>
    <p:sldId id="328" r:id="rId27"/>
    <p:sldId id="329" r:id="rId28"/>
    <p:sldId id="291" r:id="rId29"/>
    <p:sldId id="292" r:id="rId30"/>
    <p:sldId id="293" r:id="rId31"/>
    <p:sldId id="294" r:id="rId32"/>
    <p:sldId id="283" r:id="rId33"/>
    <p:sldId id="262" r:id="rId34"/>
    <p:sldId id="273" r:id="rId35"/>
    <p:sldId id="327" r:id="rId36"/>
    <p:sldId id="302" r:id="rId37"/>
    <p:sldId id="330" r:id="rId38"/>
    <p:sldId id="275" r:id="rId39"/>
    <p:sldId id="278" r:id="rId40"/>
    <p:sldId id="277" r:id="rId41"/>
    <p:sldId id="276" r:id="rId42"/>
    <p:sldId id="287" r:id="rId43"/>
    <p:sldId id="326" r:id="rId44"/>
    <p:sldId id="331" r:id="rId45"/>
    <p:sldId id="301" r:id="rId46"/>
    <p:sldId id="3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ee Bulsara" initials="AB" lastIdx="29" clrIdx="0">
    <p:extLst/>
  </p:cmAuthor>
  <p:cmAuthor id="2" name="Alaina Denny" initials="AD" lastIdx="1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DD6"/>
    <a:srgbClr val="E57405"/>
    <a:srgbClr val="E55C00"/>
    <a:srgbClr val="4B88E5"/>
    <a:srgbClr val="5497FF"/>
    <a:srgbClr val="4497FF"/>
    <a:srgbClr val="3C4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aj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aj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39" autoAdjust="0"/>
    <p:restoredTop sz="91731" autoAdjust="0"/>
  </p:normalViewPr>
  <p:slideViewPr>
    <p:cSldViewPr>
      <p:cViewPr>
        <p:scale>
          <a:sx n="75" d="100"/>
          <a:sy n="75" d="100"/>
        </p:scale>
        <p:origin x="-1522" y="-21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092F0-76F7-4868-913F-ACD1626FB214}" type="datetimeFigureOut">
              <a:rPr lang="en-CA" smtClean="0"/>
              <a:t>2017-01-16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3E008-73CD-427B-96AF-C1F5CE85BAD1}" type="slidenum">
              <a:rPr lang="en-CA" smtClean="0"/>
              <a:t>‹#›</a:t>
            </a:fld>
            <a:endParaRPr lang="en-CA"/>
          </a:p>
        </p:txBody>
      </p:sp>
    </p:spTree>
    <p:extLst>
      <p:ext uri="{BB962C8B-B14F-4D97-AF65-F5344CB8AC3E}">
        <p14:creationId xmlns:p14="http://schemas.microsoft.com/office/powerpoint/2010/main" val="288828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1</a:t>
            </a:fld>
            <a:endParaRPr lang="en-CA"/>
          </a:p>
        </p:txBody>
      </p:sp>
    </p:spTree>
    <p:extLst>
      <p:ext uri="{BB962C8B-B14F-4D97-AF65-F5344CB8AC3E}">
        <p14:creationId xmlns:p14="http://schemas.microsoft.com/office/powerpoint/2010/main" val="11766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a:t>
            </a:r>
            <a:r>
              <a:rPr lang="en-CA" baseline="0" dirty="0"/>
              <a:t> then further narrow your search by selecting the grade level you are working with. Again, you may select as many or as few grade levels as you’d like.</a:t>
            </a:r>
          </a:p>
          <a:p>
            <a:endParaRPr lang="en-CA" baseline="0" dirty="0"/>
          </a:p>
          <a:p>
            <a:r>
              <a:rPr lang="en-CA" baseline="0" dirty="0"/>
              <a:t>Selecting multiple grade levels provides an opportunity for teachers working with combined grades, or who have students working with an adapted program at a different grade level, to identify curricular connections/themes between grades.</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10</a:t>
            </a:fld>
            <a:endParaRPr lang="en-CA"/>
          </a:p>
        </p:txBody>
      </p:sp>
    </p:spTree>
    <p:extLst>
      <p:ext uri="{BB962C8B-B14F-4D97-AF65-F5344CB8AC3E}">
        <p14:creationId xmlns:p14="http://schemas.microsoft.com/office/powerpoint/2010/main" val="28028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Using targeted keywords to narrow your search is the best way to find the specific cross-curricular and cross-grade connections you may be </a:t>
            </a:r>
            <a:r>
              <a:rPr lang="x-none"/>
              <a:t>looking for.</a:t>
            </a:r>
            <a:endParaRPr lang="en-CA" baseline="0" dirty="0"/>
          </a:p>
          <a:p>
            <a:endParaRPr lang="en-CA" baseline="0" dirty="0"/>
          </a:p>
          <a:p>
            <a:r>
              <a:rPr lang="x-none"/>
              <a:t>Keywords </a:t>
            </a:r>
            <a:r>
              <a:rPr lang="x-none" dirty="0"/>
              <a:t>can be anything, but they are most effective when they are the identified concepts you are planning to work with in a given unit.</a:t>
            </a:r>
            <a:endParaRPr lang="x-none"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9CB3E008-73CD-427B-96AF-C1F5CE85BAD1}" type="slidenum">
              <a:rPr lang="en-CA" smtClean="0"/>
              <a:t>11</a:t>
            </a:fld>
            <a:endParaRPr lang="en-CA"/>
          </a:p>
        </p:txBody>
      </p:sp>
    </p:spTree>
    <p:extLst>
      <p:ext uri="{BB962C8B-B14F-4D97-AF65-F5344CB8AC3E}">
        <p14:creationId xmlns:p14="http://schemas.microsoft.com/office/powerpoint/2010/main" val="217008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The second option to access the curriculum  is to use the “browse by subject” feature. This feature will be found in the curriculum drop-down menu. Selecting it will take you to a page displaying each subject area with links to the curriculum for each grade below.</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12</a:t>
            </a:fld>
            <a:endParaRPr lang="en-CA"/>
          </a:p>
        </p:txBody>
      </p:sp>
    </p:spTree>
    <p:extLst>
      <p:ext uri="{BB962C8B-B14F-4D97-AF65-F5344CB8AC3E}">
        <p14:creationId xmlns:p14="http://schemas.microsoft.com/office/powerpoint/2010/main" val="269803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you have arrived at this page you simply need to select the grade you are</a:t>
            </a:r>
            <a:r>
              <a:rPr lang="en-CA" baseline="0" dirty="0"/>
              <a:t> working with under the appropriate subject section.</a:t>
            </a:r>
          </a:p>
          <a:p>
            <a:endParaRPr lang="en-CA" baseline="0" dirty="0"/>
          </a:p>
          <a:p>
            <a:r>
              <a:rPr lang="en-US" baseline="0" dirty="0"/>
              <a:t>Curriculum search is helpful when teachers already have a starting point in mind in terms of a concept or specific learning experience, but are looking to solidify the curricular connections.</a:t>
            </a:r>
          </a:p>
          <a:p>
            <a:endParaRPr lang="en-US" baseline="0" dirty="0"/>
          </a:p>
          <a:p>
            <a:r>
              <a:rPr lang="en-US" baseline="0" dirty="0"/>
              <a:t>Browse by subject on the other hand is useful when teachers know what subject they are planning for, but may have decided little else. Using this feature they are able to look at the entire curriculum for a specific subject and grade to find inspiration for developing new learning experiences for their students.</a:t>
            </a:r>
          </a:p>
          <a:p>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13</a:t>
            </a:fld>
            <a:endParaRPr lang="en-CA"/>
          </a:p>
        </p:txBody>
      </p:sp>
    </p:spTree>
    <p:extLst>
      <p:ext uri="{BB962C8B-B14F-4D97-AF65-F5344CB8AC3E}">
        <p14:creationId xmlns:p14="http://schemas.microsoft.com/office/powerpoint/2010/main" val="269803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Selecting your grade from the subject area will take you to the curriculum page for </a:t>
            </a:r>
            <a:r>
              <a:rPr lang="x-none"/>
              <a:t>that subject/grade</a:t>
            </a:r>
            <a:r>
              <a:rPr lang="en-CA" dirty="0"/>
              <a:t>,</a:t>
            </a:r>
            <a:r>
              <a:rPr lang="en-CA" baseline="0" dirty="0"/>
              <a:t> which</a:t>
            </a:r>
            <a:r>
              <a:rPr lang="x-none" baseline="0"/>
              <a:t> w</a:t>
            </a:r>
            <a:r>
              <a:rPr lang="en-CA" baseline="0" dirty="0"/>
              <a:t>ill be laid out like this</a:t>
            </a:r>
            <a:r>
              <a:rPr lang="x-none" baseline="0" dirty="0"/>
              <a:t>.</a:t>
            </a:r>
          </a:p>
          <a:p>
            <a:endParaRPr lang="en-CA" baseline="0" dirty="0"/>
          </a:p>
          <a:p>
            <a:r>
              <a:rPr lang="en-CA" baseline="0" dirty="0"/>
              <a:t>At the top of the page you will find the</a:t>
            </a:r>
            <a:r>
              <a:rPr lang="x-none" baseline="0" dirty="0"/>
              <a:t> </a:t>
            </a:r>
            <a:r>
              <a:rPr lang="x-none" baseline="0"/>
              <a:t>links to introductory materials and the core competencies</a:t>
            </a:r>
            <a:r>
              <a:rPr lang="en-CA" baseline="0" dirty="0"/>
              <a:t>, while at the bottom you will find links to</a:t>
            </a:r>
            <a:r>
              <a:rPr lang="x-none" baseline="0"/>
              <a:t> supporting material</a:t>
            </a:r>
            <a:r>
              <a:rPr lang="en-CA" baseline="0" dirty="0"/>
              <a:t>s</a:t>
            </a:r>
            <a:r>
              <a:rPr lang="x-none" baseline="0"/>
              <a:t>. The supporting materials include a link to instructional samples where you can search by subject and grade for lesson and unit plans that have been uploaded for your use. </a:t>
            </a:r>
            <a:r>
              <a:rPr lang="en-CA" baseline="0" dirty="0"/>
              <a:t>These samples can also be accessed using the curriculum drop-down menu</a:t>
            </a:r>
            <a:r>
              <a:rPr lang="x-none" baseline="0" dirty="0"/>
              <a:t>.</a:t>
            </a:r>
          </a:p>
          <a:p>
            <a:endParaRPr lang="en-CA" baseline="0" dirty="0"/>
          </a:p>
          <a:p>
            <a:r>
              <a:rPr lang="en-CA" baseline="0" dirty="0"/>
              <a:t>T</a:t>
            </a:r>
            <a:r>
              <a:rPr lang="x-none" baseline="0"/>
              <a:t>he </a:t>
            </a:r>
            <a:r>
              <a:rPr lang="x-none" baseline="0" dirty="0"/>
              <a:t>middle of the </a:t>
            </a:r>
            <a:r>
              <a:rPr lang="x-none" baseline="0"/>
              <a:t>page </a:t>
            </a:r>
            <a:r>
              <a:rPr lang="en-CA" baseline="0" dirty="0"/>
              <a:t>is where you will find</a:t>
            </a:r>
            <a:r>
              <a:rPr lang="x-none" baseline="0" dirty="0"/>
              <a:t> the big ideas, content, and curricular competencies. These are the sections that you will be using today to plan with the new curriculum.</a:t>
            </a:r>
            <a:endParaRPr lang="x-none" dirty="0"/>
          </a:p>
        </p:txBody>
      </p:sp>
      <p:sp>
        <p:nvSpPr>
          <p:cNvPr id="4" name="Slide Number Placeholder 3"/>
          <p:cNvSpPr>
            <a:spLocks noGrp="1"/>
          </p:cNvSpPr>
          <p:nvPr>
            <p:ph type="sldNum" sz="quarter" idx="10"/>
          </p:nvPr>
        </p:nvSpPr>
        <p:spPr/>
        <p:txBody>
          <a:bodyPr/>
          <a:lstStyle/>
          <a:p>
            <a:fld id="{9CB3E008-73CD-427B-96AF-C1F5CE85BAD1}" type="slidenum">
              <a:rPr lang="en-CA" smtClean="0"/>
              <a:t>14</a:t>
            </a:fld>
            <a:endParaRPr lang="en-CA"/>
          </a:p>
        </p:txBody>
      </p:sp>
    </p:spTree>
    <p:extLst>
      <p:ext uri="{BB962C8B-B14F-4D97-AF65-F5344CB8AC3E}">
        <p14:creationId xmlns:p14="http://schemas.microsoft.com/office/powerpoint/2010/main" val="269803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dirty="0"/>
              <a:t>If you prefer having a paper copy of the curriculum rather than viewing it online, you can also download</a:t>
            </a:r>
            <a:r>
              <a:rPr lang="x-none" baseline="0" dirty="0"/>
              <a:t> the curriculum learning standards from </a:t>
            </a:r>
            <a:r>
              <a:rPr lang="x-none" baseline="0"/>
              <a:t>the website.</a:t>
            </a:r>
            <a:endParaRPr lang="x-none" baseline="0" dirty="0"/>
          </a:p>
          <a:p>
            <a:pPr rtl="0"/>
            <a:endParaRPr lang="en-CA" baseline="0" dirty="0"/>
          </a:p>
          <a:p>
            <a:pPr rtl="0"/>
            <a:r>
              <a:rPr lang="x-none" baseline="0"/>
              <a:t>In the upper right-hand corner of each curriculum page is a link to download the curriculum in either English or French. Clicking on either English or French will open a drop-down menu with options to download the curriculum learning standards in a PDF or Word document</a:t>
            </a:r>
            <a:r>
              <a:rPr lang="en-CA" baseline="0"/>
              <a:t>, </a:t>
            </a:r>
            <a:r>
              <a:rPr lang="x-none" baseline="0"/>
              <a:t>with or without elaborations. </a:t>
            </a:r>
            <a:endParaRPr lang="x-none" dirty="0"/>
          </a:p>
        </p:txBody>
      </p:sp>
      <p:sp>
        <p:nvSpPr>
          <p:cNvPr id="4" name="Slide Number Placeholder 3"/>
          <p:cNvSpPr>
            <a:spLocks noGrp="1"/>
          </p:cNvSpPr>
          <p:nvPr>
            <p:ph type="sldNum" sz="quarter" idx="10"/>
          </p:nvPr>
        </p:nvSpPr>
        <p:spPr/>
        <p:txBody>
          <a:bodyPr/>
          <a:lstStyle/>
          <a:p>
            <a:fld id="{9CB3E008-73CD-427B-96AF-C1F5CE85BAD1}" type="slidenum">
              <a:rPr lang="en-CA" smtClean="0"/>
              <a:t>15</a:t>
            </a:fld>
            <a:endParaRPr lang="en-CA"/>
          </a:p>
        </p:txBody>
      </p:sp>
    </p:spTree>
    <p:extLst>
      <p:ext uri="{BB962C8B-B14F-4D97-AF65-F5344CB8AC3E}">
        <p14:creationId xmlns:p14="http://schemas.microsoft.com/office/powerpoint/2010/main" val="179430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x-none" dirty="0"/>
              <a:t>Elaborations are the extra information you find on the webpage by placing your cursor over underlined sections of the curriculum. This extra information may include inquiry questions, further details</a:t>
            </a:r>
            <a:r>
              <a:rPr lang="x-none"/>
              <a:t>, </a:t>
            </a:r>
            <a:r>
              <a:rPr lang="en-CA" dirty="0"/>
              <a:t>and/or</a:t>
            </a:r>
            <a:r>
              <a:rPr lang="x-none"/>
              <a:t> </a:t>
            </a:r>
            <a:r>
              <a:rPr lang="en-CA" dirty="0"/>
              <a:t>possible</a:t>
            </a:r>
            <a:r>
              <a:rPr lang="x-none"/>
              <a:t> </a:t>
            </a:r>
            <a:r>
              <a:rPr lang="x-none" dirty="0"/>
              <a:t>subtopics.</a:t>
            </a:r>
            <a:endParaRPr lang="en-US" dirty="0"/>
          </a:p>
        </p:txBody>
      </p:sp>
      <p:sp>
        <p:nvSpPr>
          <p:cNvPr id="4" name="Slide Number Placeholder 3"/>
          <p:cNvSpPr>
            <a:spLocks noGrp="1"/>
          </p:cNvSpPr>
          <p:nvPr>
            <p:ph type="sldNum" sz="quarter" idx="10"/>
          </p:nvPr>
        </p:nvSpPr>
        <p:spPr/>
        <p:txBody>
          <a:bodyPr/>
          <a:lstStyle/>
          <a:p>
            <a:fld id="{9CB3E008-73CD-427B-96AF-C1F5CE85BAD1}" type="slidenum">
              <a:rPr lang="en-CA" smtClean="0"/>
              <a:t>16</a:t>
            </a:fld>
            <a:endParaRPr lang="en-CA"/>
          </a:p>
        </p:txBody>
      </p:sp>
    </p:spTree>
    <p:extLst>
      <p:ext uri="{BB962C8B-B14F-4D97-AF65-F5344CB8AC3E}">
        <p14:creationId xmlns:p14="http://schemas.microsoft.com/office/powerpoint/2010/main" val="363010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Downloading the learning standards with elaborations will give you a document that looks like this. You can see that the learning standards appear first, with all the elaborations for each section appearing at the end on separate pages (downloading without elaborations will simply eliminate extra pages). </a:t>
            </a:r>
          </a:p>
          <a:p>
            <a:endParaRPr lang="en-CA" baseline="0" dirty="0"/>
          </a:p>
          <a:p>
            <a:r>
              <a:rPr lang="x-none" baseline="0"/>
              <a:t>The document will have all the learning standards for that subject area from Kindergarten to Grade 9 included.</a:t>
            </a:r>
            <a:r>
              <a:rPr lang="en-CA" baseline="0"/>
              <a:t> </a:t>
            </a:r>
            <a:r>
              <a:rPr lang="en-CA" baseline="0" dirty="0"/>
              <a:t>You will need to</a:t>
            </a:r>
            <a:r>
              <a:rPr lang="x-none" baseline="0"/>
              <a:t> scroll through the document to get to the pages for the grade you need.</a:t>
            </a:r>
            <a:endParaRPr lang="x-none" baseline="0" dirty="0"/>
          </a:p>
          <a:p>
            <a:endParaRPr lang="en-CA" baseline="0" dirty="0"/>
          </a:p>
          <a:p>
            <a:r>
              <a:rPr lang="en-US" baseline="0" dirty="0"/>
              <a:t>Having a paper copy allows teachers to write or highlight directly onto the sheet. For some, this can be a beneficial form of preparation before attempting to work with the planner.</a:t>
            </a:r>
          </a:p>
          <a:p>
            <a:endParaRPr lang="en-US" dirty="0"/>
          </a:p>
          <a:p>
            <a:pPr rtl="0"/>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17</a:t>
            </a:fld>
            <a:endParaRPr lang="en-CA"/>
          </a:p>
        </p:txBody>
      </p:sp>
    </p:spTree>
    <p:extLst>
      <p:ext uri="{BB962C8B-B14F-4D97-AF65-F5344CB8AC3E}">
        <p14:creationId xmlns:p14="http://schemas.microsoft.com/office/powerpoint/2010/main" val="1794305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We would like to give you an opportunity to explore the website yourself. To do that we are going to send you on a little scavenger hunt. Take the next five to ten minutes to find the items listed on the slide.</a:t>
            </a:r>
          </a:p>
        </p:txBody>
      </p:sp>
      <p:sp>
        <p:nvSpPr>
          <p:cNvPr id="4" name="Slide Number Placeholder 3"/>
          <p:cNvSpPr>
            <a:spLocks noGrp="1"/>
          </p:cNvSpPr>
          <p:nvPr>
            <p:ph type="sldNum" sz="quarter" idx="10"/>
          </p:nvPr>
        </p:nvSpPr>
        <p:spPr/>
        <p:txBody>
          <a:bodyPr/>
          <a:lstStyle/>
          <a:p>
            <a:fld id="{9CB3E008-73CD-427B-96AF-C1F5CE85BAD1}" type="slidenum">
              <a:rPr lang="en-CA" smtClean="0"/>
              <a:t>18</a:t>
            </a:fld>
            <a:endParaRPr lang="en-CA"/>
          </a:p>
        </p:txBody>
      </p:sp>
    </p:spTree>
    <p:extLst>
      <p:ext uri="{BB962C8B-B14F-4D97-AF65-F5344CB8AC3E}">
        <p14:creationId xmlns:p14="http://schemas.microsoft.com/office/powerpoint/2010/main" val="167034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you are familiar with the website we are going to introduce you to a planning perspective you can use in your classroom.</a:t>
            </a:r>
          </a:p>
          <a:p>
            <a:endParaRPr lang="en-CA" dirty="0"/>
          </a:p>
          <a:p>
            <a:r>
              <a:rPr lang="en-CA" dirty="0"/>
              <a:t>You may or may not have heard in your schools about the UBD planner, and you may or may not have attempted to use it. The planning perspective we are going to show you today is a stepping stone on</a:t>
            </a:r>
            <a:r>
              <a:rPr lang="en-CA" baseline="0" dirty="0"/>
              <a:t> the way to eventually using the UBD planner in your classroom.</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19</a:t>
            </a:fld>
            <a:endParaRPr lang="en-CA"/>
          </a:p>
        </p:txBody>
      </p:sp>
    </p:spTree>
    <p:extLst>
      <p:ext uri="{BB962C8B-B14F-4D97-AF65-F5344CB8AC3E}">
        <p14:creationId xmlns:p14="http://schemas.microsoft.com/office/powerpoint/2010/main" val="285669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It</a:t>
            </a:r>
            <a:r>
              <a:rPr lang="en-US" b="0" i="1" baseline="0" dirty="0"/>
              <a:t> will be up to each FOS to decide how to handle the technology requirement.</a:t>
            </a:r>
          </a:p>
        </p:txBody>
      </p:sp>
      <p:sp>
        <p:nvSpPr>
          <p:cNvPr id="4" name="Slide Number Placeholder 3"/>
          <p:cNvSpPr>
            <a:spLocks noGrp="1"/>
          </p:cNvSpPr>
          <p:nvPr>
            <p:ph type="sldNum" sz="quarter" idx="10"/>
          </p:nvPr>
        </p:nvSpPr>
        <p:spPr/>
        <p:txBody>
          <a:bodyPr/>
          <a:lstStyle/>
          <a:p>
            <a:fld id="{9CB3E008-73CD-427B-96AF-C1F5CE85BAD1}" type="slidenum">
              <a:rPr lang="en-CA" smtClean="0"/>
              <a:t>2</a:t>
            </a:fld>
            <a:endParaRPr lang="en-CA"/>
          </a:p>
        </p:txBody>
      </p:sp>
    </p:spTree>
    <p:extLst>
      <p:ext uri="{BB962C8B-B14F-4D97-AF65-F5344CB8AC3E}">
        <p14:creationId xmlns:p14="http://schemas.microsoft.com/office/powerpoint/2010/main" val="1162272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Before going into detail about the planning perspective you</a:t>
            </a:r>
            <a:r>
              <a:rPr lang="en-CA" baseline="0" dirty="0" smtClean="0"/>
              <a:t> will be working with today, we’d like to show you</a:t>
            </a:r>
            <a:r>
              <a:rPr lang="x-none" smtClean="0"/>
              <a:t> a short video from the Ministry of Education website introducing</a:t>
            </a:r>
            <a:r>
              <a:rPr lang="x-none" baseline="0" smtClean="0"/>
              <a:t> the Curriculum Model.</a:t>
            </a:r>
            <a:endParaRPr lang="x-none" smtClean="0"/>
          </a:p>
        </p:txBody>
      </p:sp>
      <p:sp>
        <p:nvSpPr>
          <p:cNvPr id="4" name="Slide Number Placeholder 3"/>
          <p:cNvSpPr>
            <a:spLocks noGrp="1"/>
          </p:cNvSpPr>
          <p:nvPr>
            <p:ph type="sldNum" sz="quarter" idx="10"/>
          </p:nvPr>
        </p:nvSpPr>
        <p:spPr/>
        <p:txBody>
          <a:bodyPr/>
          <a:lstStyle/>
          <a:p>
            <a:fld id="{9CB3E008-73CD-427B-96AF-C1F5CE85BAD1}" type="slidenum">
              <a:rPr lang="en-CA" smtClean="0"/>
              <a:t>20</a:t>
            </a:fld>
            <a:endParaRPr lang="en-CA"/>
          </a:p>
        </p:txBody>
      </p:sp>
    </p:spTree>
    <p:extLst>
      <p:ext uri="{BB962C8B-B14F-4D97-AF65-F5344CB8AC3E}">
        <p14:creationId xmlns:p14="http://schemas.microsoft.com/office/powerpoint/2010/main" val="419917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Think of the</a:t>
            </a:r>
            <a:r>
              <a:rPr lang="en-CA" baseline="0" noProof="0" dirty="0"/>
              <a:t> KDU model as the bridge between the curriculum website to the district UBD planner.  The circular design allows you to start at any point you feel comfortable, whether it is know, understand or do.  </a:t>
            </a:r>
            <a:r>
              <a:rPr lang="en-CA" noProof="0" dirty="0"/>
              <a:t>KDUs are normally centred around</a:t>
            </a:r>
            <a:r>
              <a:rPr lang="en-CA" baseline="0" noProof="0" dirty="0"/>
              <a:t> a </a:t>
            </a:r>
            <a:r>
              <a:rPr lang="en-CA" noProof="0" dirty="0"/>
              <a:t>concept.  Inputting</a:t>
            </a:r>
            <a:r>
              <a:rPr lang="en-CA" baseline="0" noProof="0" dirty="0"/>
              <a:t> your big ideas, curricular competencies and your content into the KDU Venn Diagram as a beginning stage can be useful in extracting the relevant information for a given unit or lesson.  </a:t>
            </a:r>
          </a:p>
          <a:p>
            <a:r>
              <a:rPr lang="en-US" baseline="0" noProof="0" dirty="0"/>
              <a:t>K – these are the facts and knowledge you want the students to have. </a:t>
            </a:r>
          </a:p>
          <a:p>
            <a:r>
              <a:rPr lang="en-US" baseline="0" noProof="0" dirty="0"/>
              <a:t>D – these are the skills the students will utilize in conjunction with the facts to move towards establishing deeper understandings. </a:t>
            </a:r>
          </a:p>
          <a:p>
            <a:r>
              <a:rPr lang="en-US" baseline="0" noProof="0" dirty="0"/>
              <a:t>U – this is what we truly want the students to carry with them at the end of the unit or lesson to new situations and other content areas. </a:t>
            </a:r>
          </a:p>
          <a:p>
            <a:endParaRPr lang="en-US" baseline="0" noProof="0" dirty="0"/>
          </a:p>
          <a:p>
            <a:endParaRPr lang="en-US" baseline="0" noProof="0" dirty="0"/>
          </a:p>
          <a:p>
            <a:endParaRPr lang="en-CA" baseline="0" noProof="0" dirty="0"/>
          </a:p>
          <a:p>
            <a:endParaRPr lang="en-CA" baseline="0" noProof="0" dirty="0"/>
          </a:p>
          <a:p>
            <a:endParaRPr lang="en-CA" baseline="0" noProof="0" dirty="0"/>
          </a:p>
        </p:txBody>
      </p:sp>
      <p:sp>
        <p:nvSpPr>
          <p:cNvPr id="4" name="Slide Number Placeholder 3"/>
          <p:cNvSpPr>
            <a:spLocks noGrp="1"/>
          </p:cNvSpPr>
          <p:nvPr>
            <p:ph type="sldNum" sz="quarter" idx="10"/>
          </p:nvPr>
        </p:nvSpPr>
        <p:spPr/>
        <p:txBody>
          <a:bodyPr/>
          <a:lstStyle/>
          <a:p>
            <a:fld id="{CB7EB7FD-E754-A14D-B77B-A67D47AE356C}" type="slidenum">
              <a:rPr lang="fr-CA" smtClean="0">
                <a:solidFill>
                  <a:prstClr val="black"/>
                </a:solidFill>
              </a:rPr>
              <a:pPr/>
              <a:t>21</a:t>
            </a:fld>
            <a:endParaRPr lang="fr-CA">
              <a:solidFill>
                <a:prstClr val="black"/>
              </a:solidFill>
            </a:endParaRPr>
          </a:p>
        </p:txBody>
      </p:sp>
    </p:spTree>
    <p:extLst>
      <p:ext uri="{BB962C8B-B14F-4D97-AF65-F5344CB8AC3E}">
        <p14:creationId xmlns:p14="http://schemas.microsoft.com/office/powerpoint/2010/main" val="718082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illustrate for you exactly</a:t>
            </a:r>
            <a:r>
              <a:rPr lang="en-CA" baseline="0" dirty="0"/>
              <a:t> how the information from the website would be placed into the KDU planner, w</a:t>
            </a:r>
            <a:r>
              <a:rPr lang="x-none"/>
              <a:t>e</a:t>
            </a:r>
            <a:r>
              <a:rPr lang="en-CA" dirty="0"/>
              <a:t>’re going to be looking</a:t>
            </a:r>
            <a:r>
              <a:rPr lang="en-CA" baseline="0" dirty="0"/>
              <a:t> at an </a:t>
            </a:r>
            <a:r>
              <a:rPr lang="x-none"/>
              <a:t>example</a:t>
            </a:r>
            <a:r>
              <a:rPr lang="en-CA" dirty="0"/>
              <a:t> we’ve developed</a:t>
            </a:r>
            <a:r>
              <a:rPr lang="x-none"/>
              <a:t> </a:t>
            </a:r>
            <a:r>
              <a:rPr lang="x-none" dirty="0"/>
              <a:t>from </a:t>
            </a:r>
            <a:r>
              <a:rPr lang="x-none"/>
              <a:t>the </a:t>
            </a:r>
            <a:r>
              <a:rPr lang="en-CA" dirty="0"/>
              <a:t>G</a:t>
            </a:r>
            <a:r>
              <a:rPr lang="x-none"/>
              <a:t>rade 3 </a:t>
            </a:r>
            <a:r>
              <a:rPr lang="en-CA" dirty="0"/>
              <a:t>S</a:t>
            </a:r>
            <a:r>
              <a:rPr lang="x-none"/>
              <a:t>cience curriculum.</a:t>
            </a:r>
            <a:endParaRPr lang="en-CA" dirty="0"/>
          </a:p>
          <a:p>
            <a:endParaRPr lang="en-CA" dirty="0"/>
          </a:p>
          <a:p>
            <a:r>
              <a:rPr lang="en-CA" dirty="0"/>
              <a:t>As we’ve mentioned, t</a:t>
            </a:r>
            <a:r>
              <a:rPr lang="x-none"/>
              <a:t>hanks </a:t>
            </a:r>
            <a:r>
              <a:rPr lang="x-none" dirty="0"/>
              <a:t>to its circular design, you can begin by filling in the KDU model at </a:t>
            </a:r>
            <a:r>
              <a:rPr lang="x-none"/>
              <a:t>any point </a:t>
            </a:r>
            <a:r>
              <a:rPr lang="x-none" dirty="0"/>
              <a:t>you </a:t>
            </a:r>
            <a:r>
              <a:rPr lang="x-none"/>
              <a:t>feel comfortable.</a:t>
            </a:r>
            <a:r>
              <a:rPr lang="en-CA" baseline="0" dirty="0"/>
              <a:t> For our example today, we’ll be starting with the</a:t>
            </a:r>
            <a:r>
              <a:rPr lang="x-none"/>
              <a:t> </a:t>
            </a:r>
            <a:r>
              <a:rPr lang="x-none" dirty="0"/>
              <a:t>"Know</a:t>
            </a:r>
            <a:r>
              <a:rPr lang="x-none"/>
              <a:t>" section. </a:t>
            </a:r>
            <a:r>
              <a:rPr lang="x-none" dirty="0"/>
              <a:t> </a:t>
            </a:r>
          </a:p>
          <a:p>
            <a:endParaRPr lang="en-CA" dirty="0"/>
          </a:p>
          <a:p>
            <a:r>
              <a:rPr lang="en-CA" dirty="0"/>
              <a:t>To fill in the “Know” section of the KDU planner we looked at the content</a:t>
            </a:r>
            <a:r>
              <a:rPr lang="en-CA" baseline="0" dirty="0"/>
              <a:t> area of the curriculum page and identified several related topics that we wanted our students to know at the end of our unit.</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22</a:t>
            </a:fld>
            <a:endParaRPr lang="en-CA"/>
          </a:p>
        </p:txBody>
      </p:sp>
    </p:spTree>
    <p:extLst>
      <p:ext uri="{BB962C8B-B14F-4D97-AF65-F5344CB8AC3E}">
        <p14:creationId xmlns:p14="http://schemas.microsoft.com/office/powerpoint/2010/main" val="314589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identifying what we wanted our students to know, we looked at what we wanted them to do.</a:t>
            </a:r>
          </a:p>
          <a:p>
            <a:endParaRPr lang="en-CA" dirty="0"/>
          </a:p>
          <a:p>
            <a:r>
              <a:rPr lang="en-CA" dirty="0"/>
              <a:t>To fill in the “Do” area of our planner we looked at the curricular competencies section</a:t>
            </a:r>
            <a:r>
              <a:rPr lang="en-CA" baseline="0" dirty="0"/>
              <a:t> of the curriculum page and</a:t>
            </a:r>
            <a:r>
              <a:rPr lang="x-none"/>
              <a:t> </a:t>
            </a:r>
            <a:r>
              <a:rPr lang="en-CA" dirty="0"/>
              <a:t>chose</a:t>
            </a:r>
            <a:r>
              <a:rPr lang="x-none"/>
              <a:t> </a:t>
            </a:r>
            <a:r>
              <a:rPr lang="en-CA" dirty="0"/>
              <a:t>several</a:t>
            </a:r>
            <a:r>
              <a:rPr lang="en-CA" baseline="0" dirty="0"/>
              <a:t> </a:t>
            </a:r>
            <a:r>
              <a:rPr lang="en-CA" dirty="0"/>
              <a:t>skills</a:t>
            </a:r>
            <a:r>
              <a:rPr lang="en-CA" baseline="0" dirty="0"/>
              <a:t> relevant to the topics selected in our first step</a:t>
            </a:r>
            <a:r>
              <a:rPr lang="x-none"/>
              <a:t>. </a:t>
            </a:r>
            <a:r>
              <a:rPr lang="x-none" dirty="0"/>
              <a:t> </a:t>
            </a:r>
          </a:p>
        </p:txBody>
      </p:sp>
      <p:sp>
        <p:nvSpPr>
          <p:cNvPr id="4" name="Slide Number Placeholder 3"/>
          <p:cNvSpPr>
            <a:spLocks noGrp="1"/>
          </p:cNvSpPr>
          <p:nvPr>
            <p:ph type="sldNum" sz="quarter" idx="10"/>
          </p:nvPr>
        </p:nvSpPr>
        <p:spPr/>
        <p:txBody>
          <a:bodyPr/>
          <a:lstStyle/>
          <a:p>
            <a:fld id="{9CB3E008-73CD-427B-96AF-C1F5CE85BAD1}" type="slidenum">
              <a:rPr lang="en-CA" smtClean="0"/>
              <a:t>23</a:t>
            </a:fld>
            <a:endParaRPr lang="en-CA"/>
          </a:p>
        </p:txBody>
      </p:sp>
    </p:spTree>
    <p:extLst>
      <p:ext uri="{BB962C8B-B14F-4D97-AF65-F5344CB8AC3E}">
        <p14:creationId xmlns:p14="http://schemas.microsoft.com/office/powerpoint/2010/main" val="816387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identifying what we wanted</a:t>
            </a:r>
            <a:r>
              <a:rPr lang="en-CA" baseline="0" dirty="0"/>
              <a:t> students to know and do the final step was to identify what, at the end of our unit, we wanted them to understand.</a:t>
            </a:r>
          </a:p>
          <a:p>
            <a:endParaRPr lang="en-CA" baseline="0" dirty="0"/>
          </a:p>
          <a:p>
            <a:r>
              <a:rPr lang="en-CA" baseline="0" dirty="0"/>
              <a:t>To fill in the “Understand” section of the KDU planner we looked at the big ideas on the curriculum page and chose the one best connected to the topics and skills we selected earlier in our planning.</a:t>
            </a:r>
            <a:r>
              <a:rPr lang="x-none"/>
              <a:t> </a:t>
            </a:r>
            <a:r>
              <a:rPr lang="x-none" dirty="0"/>
              <a:t>  </a:t>
            </a:r>
          </a:p>
        </p:txBody>
      </p:sp>
      <p:sp>
        <p:nvSpPr>
          <p:cNvPr id="4" name="Slide Number Placeholder 3"/>
          <p:cNvSpPr>
            <a:spLocks noGrp="1"/>
          </p:cNvSpPr>
          <p:nvPr>
            <p:ph type="sldNum" sz="quarter" idx="10"/>
          </p:nvPr>
        </p:nvSpPr>
        <p:spPr/>
        <p:txBody>
          <a:bodyPr/>
          <a:lstStyle/>
          <a:p>
            <a:fld id="{9CB3E008-73CD-427B-96AF-C1F5CE85BAD1}" type="slidenum">
              <a:rPr lang="en-CA" smtClean="0"/>
              <a:t>24</a:t>
            </a:fld>
            <a:endParaRPr lang="en-CA"/>
          </a:p>
        </p:txBody>
      </p:sp>
    </p:spTree>
    <p:extLst>
      <p:ext uri="{BB962C8B-B14F-4D97-AF65-F5344CB8AC3E}">
        <p14:creationId xmlns:p14="http://schemas.microsoft.com/office/powerpoint/2010/main" val="77746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big ideas, content,</a:t>
            </a:r>
            <a:r>
              <a:rPr lang="en-CA" baseline="0" dirty="0"/>
              <a:t> and curricular competencies from a unit are generally centered around related concepts. </a:t>
            </a:r>
            <a:r>
              <a:rPr lang="x-none"/>
              <a:t>Concepts </a:t>
            </a:r>
            <a:r>
              <a:rPr lang="x-none" dirty="0"/>
              <a:t>are </a:t>
            </a:r>
            <a:r>
              <a:rPr lang="x-none"/>
              <a:t>drawn from big idea</a:t>
            </a:r>
            <a:r>
              <a:rPr lang="en-CA" dirty="0"/>
              <a:t>s, and there are usually</a:t>
            </a:r>
            <a:r>
              <a:rPr lang="x-none" dirty="0"/>
              <a:t> 2 or </a:t>
            </a:r>
            <a:r>
              <a:rPr lang="x-none"/>
              <a:t>3 </a:t>
            </a:r>
            <a:r>
              <a:rPr lang="en-CA" dirty="0"/>
              <a:t>main concepts that</a:t>
            </a:r>
            <a:r>
              <a:rPr lang="x-none"/>
              <a:t> can </a:t>
            </a:r>
            <a:r>
              <a:rPr lang="x-none" dirty="0"/>
              <a:t>be </a:t>
            </a:r>
            <a:r>
              <a:rPr lang="x-none"/>
              <a:t>identified </a:t>
            </a:r>
            <a:r>
              <a:rPr lang="en-CA" dirty="0"/>
              <a:t>for</a:t>
            </a:r>
            <a:r>
              <a:rPr lang="en-CA" baseline="0" dirty="0"/>
              <a:t> a unit</a:t>
            </a:r>
            <a:r>
              <a:rPr lang="x-none"/>
              <a:t>.</a:t>
            </a:r>
            <a:r>
              <a:rPr lang="en-CA" baseline="0" dirty="0"/>
              <a:t> F</a:t>
            </a:r>
            <a:r>
              <a:rPr lang="x-none"/>
              <a:t>or the purpose</a:t>
            </a:r>
            <a:r>
              <a:rPr lang="en-CA" dirty="0"/>
              <a:t>s</a:t>
            </a:r>
            <a:r>
              <a:rPr lang="x-none"/>
              <a:t> </a:t>
            </a:r>
            <a:r>
              <a:rPr lang="x-none" dirty="0"/>
              <a:t>of </a:t>
            </a:r>
            <a:r>
              <a:rPr lang="x-none"/>
              <a:t>our presentation</a:t>
            </a:r>
            <a:r>
              <a:rPr lang="en-CA" dirty="0"/>
              <a:t>, we will not be spending time looking at concepts and</a:t>
            </a:r>
            <a:r>
              <a:rPr lang="en-CA" baseline="0" dirty="0"/>
              <a:t> </a:t>
            </a:r>
            <a:r>
              <a:rPr lang="x-none"/>
              <a:t>will </a:t>
            </a:r>
            <a:r>
              <a:rPr lang="x-none" dirty="0"/>
              <a:t>be focusing on the </a:t>
            </a:r>
            <a:r>
              <a:rPr lang="x-none"/>
              <a:t>KDUs </a:t>
            </a:r>
            <a:r>
              <a:rPr lang="en-CA" dirty="0"/>
              <a:t>instead</a:t>
            </a:r>
            <a:r>
              <a:rPr lang="x-none"/>
              <a:t>.</a:t>
            </a:r>
            <a:r>
              <a:rPr lang="en-CA" baseline="0" dirty="0"/>
              <a:t> If you would like more information, the third presentation in this series focuses on concepts.</a:t>
            </a:r>
            <a:endParaRPr lang="x-none"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9CB3E008-73CD-427B-96AF-C1F5CE85BAD1}" type="slidenum">
              <a:rPr lang="en-CA" smtClean="0"/>
              <a:t>25</a:t>
            </a:fld>
            <a:endParaRPr lang="en-CA"/>
          </a:p>
        </p:txBody>
      </p:sp>
    </p:spTree>
    <p:extLst>
      <p:ext uri="{BB962C8B-B14F-4D97-AF65-F5344CB8AC3E}">
        <p14:creationId xmlns:p14="http://schemas.microsoft.com/office/powerpoint/2010/main" val="2481775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x-none" baseline="0" noProof="0" dirty="0"/>
              <a:t>Here you </a:t>
            </a:r>
            <a:r>
              <a:rPr lang="x-none" baseline="0" noProof="0"/>
              <a:t>can see </a:t>
            </a:r>
            <a:r>
              <a:rPr lang="x-none" baseline="0" noProof="0" dirty="0"/>
              <a:t>the completed </a:t>
            </a:r>
            <a:r>
              <a:rPr lang="x-none" baseline="0" noProof="0"/>
              <a:t>KDU </a:t>
            </a:r>
            <a:r>
              <a:rPr lang="en-CA" baseline="0" noProof="0" dirty="0"/>
              <a:t>planner for the example we just</a:t>
            </a:r>
            <a:r>
              <a:rPr lang="x-none" baseline="0" noProof="0" dirty="0"/>
              <a:t>.created.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CA" baseline="0" noProof="0" dirty="0"/>
          </a:p>
          <a:p>
            <a:pPr marL="0" marR="0" indent="0" algn="l" defTabSz="457200" rtl="0" eaLnBrk="1" fontAlgn="auto" latinLnBrk="0" hangingPunct="1">
              <a:lnSpc>
                <a:spcPct val="100000"/>
              </a:lnSpc>
              <a:spcBef>
                <a:spcPts val="0"/>
              </a:spcBef>
              <a:spcAft>
                <a:spcPts val="0"/>
              </a:spcAft>
              <a:buClrTx/>
              <a:buSzTx/>
              <a:buFontTx/>
              <a:buNone/>
              <a:tabLst/>
              <a:defRPr/>
            </a:pPr>
            <a:r>
              <a:rPr lang="en-CA" baseline="0" noProof="0" dirty="0"/>
              <a:t>This completed planner can be used as the basis for developing the learning experiences you will work on with your students. However, it can also be taken and developed</a:t>
            </a:r>
            <a:r>
              <a:rPr lang="x-none" baseline="0" noProof="0"/>
              <a:t> further </a:t>
            </a:r>
            <a:r>
              <a:rPr lang="en-CA" baseline="0" noProof="0" dirty="0"/>
              <a:t>by using</a:t>
            </a:r>
            <a:r>
              <a:rPr lang="x-none" baseline="0" noProof="0" dirty="0"/>
              <a:t> </a:t>
            </a:r>
            <a:r>
              <a:rPr lang="x-none" baseline="0" noProof="0"/>
              <a:t>the district UBD planner.</a:t>
            </a:r>
            <a:endParaRPr lang="x-none" baseline="0" noProof="0" dirty="0"/>
          </a:p>
          <a:p>
            <a:pPr marL="0" marR="0" indent="0" algn="l" defTabSz="457200" rtl="0" eaLnBrk="1" fontAlgn="auto" latinLnBrk="0" hangingPunct="1">
              <a:lnSpc>
                <a:spcPct val="100000"/>
              </a:lnSpc>
              <a:spcBef>
                <a:spcPts val="0"/>
              </a:spcBef>
              <a:spcAft>
                <a:spcPts val="0"/>
              </a:spcAft>
              <a:buClrTx/>
              <a:buSzTx/>
              <a:buFontTx/>
              <a:buNone/>
              <a:tabLst/>
              <a:defRPr/>
            </a:pPr>
            <a:endParaRPr lang="en-CA" baseline="0" noProof="0" dirty="0"/>
          </a:p>
          <a:p>
            <a:pPr marL="0" marR="0" indent="0" algn="l" defTabSz="457200" rtl="0" eaLnBrk="1" fontAlgn="auto" latinLnBrk="0" hangingPunct="1">
              <a:lnSpc>
                <a:spcPct val="100000"/>
              </a:lnSpc>
              <a:spcBef>
                <a:spcPts val="0"/>
              </a:spcBef>
              <a:spcAft>
                <a:spcPts val="0"/>
              </a:spcAft>
              <a:buClrTx/>
              <a:buSzTx/>
              <a:buFontTx/>
              <a:buNone/>
              <a:tabLst/>
              <a:defRPr/>
            </a:pPr>
            <a:r>
              <a:rPr lang="en-CA" baseline="0" noProof="0" dirty="0"/>
              <a:t>We will be looking at how to extend from here into the UBD planner at the end of the presentation but before we get there we would like to give you some time to work with the KDU planner yourselves.</a:t>
            </a:r>
          </a:p>
        </p:txBody>
      </p:sp>
      <p:sp>
        <p:nvSpPr>
          <p:cNvPr id="4" name="Slide Number Placeholder 3"/>
          <p:cNvSpPr>
            <a:spLocks noGrp="1"/>
          </p:cNvSpPr>
          <p:nvPr>
            <p:ph type="sldNum" sz="quarter" idx="10"/>
          </p:nvPr>
        </p:nvSpPr>
        <p:spPr/>
        <p:txBody>
          <a:bodyPr/>
          <a:lstStyle/>
          <a:p>
            <a:fld id="{CB7EB7FD-E754-A14D-B77B-A67D47AE356C}" type="slidenum">
              <a:rPr lang="fr-CA" smtClean="0"/>
              <a:t>26</a:t>
            </a:fld>
            <a:endParaRPr lang="fr-CA"/>
          </a:p>
        </p:txBody>
      </p:sp>
    </p:spTree>
    <p:extLst>
      <p:ext uri="{BB962C8B-B14F-4D97-AF65-F5344CB8AC3E}">
        <p14:creationId xmlns:p14="http://schemas.microsoft.com/office/powerpoint/2010/main" val="4293293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the next twenty minutes to work with </a:t>
            </a:r>
            <a:r>
              <a:rPr lang="en-CA" baseline="0" dirty="0"/>
              <a:t>the copies of the KDU planner that we have handed out to you.</a:t>
            </a:r>
          </a:p>
          <a:p>
            <a:endParaRPr lang="en-CA" baseline="0" dirty="0"/>
          </a:p>
          <a:p>
            <a:r>
              <a:rPr lang="en-CA" baseline="0" dirty="0"/>
              <a:t>We ask that Secondary teachers work in subject groups to fill out the planner, and that Elementary school teachers work in grade groups and fill it out using the Science curriculum for your grade.</a:t>
            </a:r>
          </a:p>
          <a:p>
            <a:endParaRPr lang="en-CA" baseline="0" dirty="0"/>
          </a:p>
          <a:p>
            <a:r>
              <a:rPr lang="en-CA" baseline="0" dirty="0"/>
              <a:t>Remember while you are filling out the planner that the KDUs you select must be related to each other in order to form the basis for a unit.</a:t>
            </a:r>
          </a:p>
          <a:p>
            <a:endParaRPr lang="en-CA" baseline="0" dirty="0"/>
          </a:p>
          <a:p>
            <a:r>
              <a:rPr lang="en-CA" baseline="0" dirty="0"/>
              <a:t>You will need to use the ministry website to access the curriculum page for your subject/grade. A reminder to everyone that you can do this by using the curriculum drop-down menu at the top of the page to access the browse by subject feature.</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27</a:t>
            </a:fld>
            <a:endParaRPr lang="en-CA"/>
          </a:p>
        </p:txBody>
      </p:sp>
    </p:spTree>
    <p:extLst>
      <p:ext uri="{BB962C8B-B14F-4D97-AF65-F5344CB8AC3E}">
        <p14:creationId xmlns:p14="http://schemas.microsoft.com/office/powerpoint/2010/main" val="1883618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KDU</a:t>
            </a:r>
            <a:r>
              <a:rPr lang="en-US" baseline="0" dirty="0"/>
              <a:t> stands for what you want students to Know, Do, and Understand. The KDUs are taken directly from the curriculum. The “Know” is the content, the “Do” is the curricular competencies, and the “Understand” is the big idea.</a:t>
            </a:r>
          </a:p>
          <a:p>
            <a:endParaRPr lang="en-US" baseline="0" dirty="0"/>
          </a:p>
          <a:p>
            <a:r>
              <a:rPr lang="en-US" baseline="0" dirty="0"/>
              <a:t>The KDUs can be used as the basis for your planning, but also as a basis for assessment purposes.</a:t>
            </a:r>
          </a:p>
          <a:p>
            <a:endParaRPr lang="en-US" baseline="0" dirty="0"/>
          </a:p>
          <a:p>
            <a:r>
              <a:rPr lang="en-US" baseline="0" dirty="0"/>
              <a:t>At some point you will find yourself comfortable with the KDU model and will probably start asking yourself “where can I go from here?”. You will reach a place where you’d like to flesh out your ideas a bit further and get really creative in your unit planning. That’s where the Understanding by Design, or UBD, approach comes in.</a:t>
            </a:r>
            <a:endParaRPr lang="en-US" dirty="0"/>
          </a:p>
        </p:txBody>
      </p:sp>
      <p:sp>
        <p:nvSpPr>
          <p:cNvPr id="4" name="Slide Number Placeholder 3"/>
          <p:cNvSpPr>
            <a:spLocks noGrp="1"/>
          </p:cNvSpPr>
          <p:nvPr>
            <p:ph type="sldNum" sz="quarter" idx="10"/>
          </p:nvPr>
        </p:nvSpPr>
        <p:spPr/>
        <p:txBody>
          <a:bodyPr/>
          <a:lstStyle/>
          <a:p>
            <a:fld id="{C633FAE9-627E-9F47-8C6E-5BF0CB60AAE7}" type="slidenum">
              <a:rPr lang="en-US" smtClean="0"/>
              <a:t>28</a:t>
            </a:fld>
            <a:endParaRPr lang="en-US"/>
          </a:p>
        </p:txBody>
      </p:sp>
    </p:spTree>
    <p:extLst>
      <p:ext uri="{BB962C8B-B14F-4D97-AF65-F5344CB8AC3E}">
        <p14:creationId xmlns:p14="http://schemas.microsoft.com/office/powerpoint/2010/main" val="608955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show you a short video on Understanding by Design.</a:t>
            </a:r>
          </a:p>
        </p:txBody>
      </p:sp>
      <p:sp>
        <p:nvSpPr>
          <p:cNvPr id="4" name="Slide Number Placeholder 3"/>
          <p:cNvSpPr>
            <a:spLocks noGrp="1"/>
          </p:cNvSpPr>
          <p:nvPr>
            <p:ph type="sldNum" sz="quarter" idx="10"/>
          </p:nvPr>
        </p:nvSpPr>
        <p:spPr/>
        <p:txBody>
          <a:bodyPr/>
          <a:lstStyle/>
          <a:p>
            <a:fld id="{9CB3E008-73CD-427B-96AF-C1F5CE85BAD1}" type="slidenum">
              <a:rPr lang="en-CA" smtClean="0"/>
              <a:t>29</a:t>
            </a:fld>
            <a:endParaRPr lang="en-CA"/>
          </a:p>
        </p:txBody>
      </p:sp>
    </p:spTree>
    <p:extLst>
      <p:ext uri="{BB962C8B-B14F-4D97-AF65-F5344CB8AC3E}">
        <p14:creationId xmlns:p14="http://schemas.microsoft.com/office/powerpoint/2010/main" val="171814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The first part of this presentation is designed to get you familiar with the ministry of education curriculum </a:t>
            </a:r>
            <a:r>
              <a:rPr lang="x-none"/>
              <a:t>website.</a:t>
            </a:r>
            <a:r>
              <a:rPr lang="x-none" dirty="0"/>
              <a:t> We will look at different points of access for the information in the website, the advantages to each, and give you an opportunity to explore the website yourself.</a:t>
            </a:r>
          </a:p>
          <a:p>
            <a:endParaRPr lang="en-US" dirty="0"/>
          </a:p>
          <a:p>
            <a:r>
              <a:rPr lang="x-none" dirty="0"/>
              <a:t>The next part of the presentation will focus on taking the information provided by the website and using it to start the planning process.We will be talking to you about a planning perspective that we are calling the "KDU"  whose focus is centered on what we want students to know,  do,  and understand.</a:t>
            </a:r>
          </a:p>
          <a:p>
            <a:endParaRPr lang="en-US" dirty="0"/>
          </a:p>
          <a:p>
            <a:r>
              <a:rPr lang="x-none" dirty="0"/>
              <a:t>Finally,  once you have had an opportunity to work with planning from a KDU perspective, we will give you a beginning look at how you can extend your planning from the KDU perspective into the </a:t>
            </a:r>
            <a:r>
              <a:rPr lang="x-none"/>
              <a:t>district's </a:t>
            </a:r>
            <a:r>
              <a:rPr lang="en-CA" dirty="0"/>
              <a:t>U</a:t>
            </a:r>
            <a:r>
              <a:rPr lang="x-none"/>
              <a:t>nderstanding </a:t>
            </a:r>
            <a:r>
              <a:rPr lang="en-CA" dirty="0"/>
              <a:t>by</a:t>
            </a:r>
            <a:r>
              <a:rPr lang="x-none"/>
              <a:t> </a:t>
            </a:r>
            <a:r>
              <a:rPr lang="en-CA" dirty="0"/>
              <a:t>D</a:t>
            </a:r>
            <a:r>
              <a:rPr lang="x-none"/>
              <a:t>esign</a:t>
            </a:r>
            <a:r>
              <a:rPr lang="x-none" dirty="0"/>
              <a:t> planner, aka </a:t>
            </a:r>
            <a:r>
              <a:rPr lang="x-none"/>
              <a:t>the U</a:t>
            </a:r>
            <a:r>
              <a:rPr lang="en-CA" dirty="0"/>
              <a:t>B</a:t>
            </a:r>
            <a:r>
              <a:rPr lang="x-none"/>
              <a:t>D </a:t>
            </a:r>
            <a:r>
              <a:rPr lang="x-none" dirty="0"/>
              <a:t>planner.</a:t>
            </a:r>
          </a:p>
        </p:txBody>
      </p:sp>
      <p:sp>
        <p:nvSpPr>
          <p:cNvPr id="4" name="Slide Number Placeholder 3"/>
          <p:cNvSpPr>
            <a:spLocks noGrp="1"/>
          </p:cNvSpPr>
          <p:nvPr>
            <p:ph type="sldNum" sz="quarter" idx="10"/>
          </p:nvPr>
        </p:nvSpPr>
        <p:spPr/>
        <p:txBody>
          <a:bodyPr/>
          <a:lstStyle/>
          <a:p>
            <a:fld id="{9CB3E008-73CD-427B-96AF-C1F5CE85BAD1}" type="slidenum">
              <a:rPr lang="en-CA" smtClean="0"/>
              <a:t>3</a:t>
            </a:fld>
            <a:endParaRPr lang="en-CA"/>
          </a:p>
        </p:txBody>
      </p:sp>
    </p:spTree>
    <p:extLst>
      <p:ext uri="{BB962C8B-B14F-4D97-AF65-F5344CB8AC3E}">
        <p14:creationId xmlns:p14="http://schemas.microsoft.com/office/powerpoint/2010/main" val="4144865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Museo 300" charset="0"/>
                <a:ea typeface="ＭＳ Ｐゴシック" charset="0"/>
                <a:cs typeface="ＭＳ Ｐゴシック" charset="0"/>
              </a:defRPr>
            </a:lvl1pPr>
            <a:lvl2pPr marL="730615" indent="-280406">
              <a:defRPr sz="2400">
                <a:solidFill>
                  <a:schemeClr val="tx1"/>
                </a:solidFill>
                <a:latin typeface="Museo 300" charset="0"/>
                <a:ea typeface="ＭＳ Ｐゴシック" charset="0"/>
              </a:defRPr>
            </a:lvl2pPr>
            <a:lvl3pPr marL="1124742" indent="-224325">
              <a:defRPr sz="2400">
                <a:solidFill>
                  <a:schemeClr val="tx1"/>
                </a:solidFill>
                <a:latin typeface="Museo 300" charset="0"/>
                <a:ea typeface="ＭＳ Ｐゴシック" charset="0"/>
              </a:defRPr>
            </a:lvl3pPr>
            <a:lvl4pPr marL="1574950" indent="-224325">
              <a:defRPr sz="2400">
                <a:solidFill>
                  <a:schemeClr val="tx1"/>
                </a:solidFill>
                <a:latin typeface="Museo 300" charset="0"/>
                <a:ea typeface="ＭＳ Ｐゴシック" charset="0"/>
              </a:defRPr>
            </a:lvl4pPr>
            <a:lvl5pPr marL="2025158" indent="-224325">
              <a:defRPr sz="2400">
                <a:solidFill>
                  <a:schemeClr val="tx1"/>
                </a:solidFill>
                <a:latin typeface="Museo 300" charset="0"/>
                <a:ea typeface="ＭＳ Ｐゴシック" charset="0"/>
              </a:defRPr>
            </a:lvl5pPr>
            <a:lvl6pPr marL="2473808" indent="-224325" eaLnBrk="0" fontAlgn="base" hangingPunct="0">
              <a:spcBef>
                <a:spcPct val="0"/>
              </a:spcBef>
              <a:spcAft>
                <a:spcPct val="0"/>
              </a:spcAft>
              <a:defRPr sz="2400">
                <a:solidFill>
                  <a:schemeClr val="tx1"/>
                </a:solidFill>
                <a:latin typeface="Museo 300" charset="0"/>
                <a:ea typeface="ＭＳ Ｐゴシック" charset="0"/>
              </a:defRPr>
            </a:lvl6pPr>
            <a:lvl7pPr marL="2922459" indent="-224325" eaLnBrk="0" fontAlgn="base" hangingPunct="0">
              <a:spcBef>
                <a:spcPct val="0"/>
              </a:spcBef>
              <a:spcAft>
                <a:spcPct val="0"/>
              </a:spcAft>
              <a:defRPr sz="2400">
                <a:solidFill>
                  <a:schemeClr val="tx1"/>
                </a:solidFill>
                <a:latin typeface="Museo 300" charset="0"/>
                <a:ea typeface="ＭＳ Ｐゴシック" charset="0"/>
              </a:defRPr>
            </a:lvl7pPr>
            <a:lvl8pPr marL="3371109" indent="-224325" eaLnBrk="0" fontAlgn="base" hangingPunct="0">
              <a:spcBef>
                <a:spcPct val="0"/>
              </a:spcBef>
              <a:spcAft>
                <a:spcPct val="0"/>
              </a:spcAft>
              <a:defRPr sz="2400">
                <a:solidFill>
                  <a:schemeClr val="tx1"/>
                </a:solidFill>
                <a:latin typeface="Museo 300" charset="0"/>
                <a:ea typeface="ＭＳ Ｐゴシック" charset="0"/>
              </a:defRPr>
            </a:lvl8pPr>
            <a:lvl9pPr marL="3819759" indent="-224325" eaLnBrk="0" fontAlgn="base" hangingPunct="0">
              <a:spcBef>
                <a:spcPct val="0"/>
              </a:spcBef>
              <a:spcAft>
                <a:spcPct val="0"/>
              </a:spcAft>
              <a:defRPr sz="2400">
                <a:solidFill>
                  <a:schemeClr val="tx1"/>
                </a:solidFill>
                <a:latin typeface="Museo 300" charset="0"/>
                <a:ea typeface="ＭＳ Ｐゴシック" charset="0"/>
              </a:defRPr>
            </a:lvl9pPr>
          </a:lstStyle>
          <a:p>
            <a:pPr>
              <a:defRPr/>
            </a:pPr>
            <a:fld id="{F82F982C-F26C-8B4C-A70F-86423063E8B7}" type="slidenum">
              <a:rPr lang="en-US" sz="1200">
                <a:latin typeface="Arial" charset="0"/>
              </a:rPr>
              <a:pPr>
                <a:defRPr/>
              </a:pPr>
              <a:t>30</a:t>
            </a:fld>
            <a:endParaRPr lang="en-US" sz="1200" dirty="0">
              <a:latin typeface="Arial" charset="0"/>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pPr eaLnBrk="1" hangingPunct="1">
              <a:defRPr/>
            </a:pPr>
            <a:r>
              <a:rPr lang="en-US" b="0" dirty="0"/>
              <a:t>There are three stages to Understanding</a:t>
            </a:r>
            <a:r>
              <a:rPr lang="en-US" b="0" baseline="0" dirty="0"/>
              <a:t> by Design. </a:t>
            </a:r>
            <a:r>
              <a:rPr lang="en-US" baseline="0" dirty="0"/>
              <a:t>You may also have heard this model of planning referred to as backwards design. This is because it is a planning model which starts with the end in mind.</a:t>
            </a:r>
          </a:p>
          <a:p>
            <a:pPr eaLnBrk="1" hangingPunct="1">
              <a:defRPr/>
            </a:pPr>
            <a:endParaRPr lang="en-US" baseline="0" dirty="0"/>
          </a:p>
          <a:p>
            <a:pPr marL="171450" indent="-171450" eaLnBrk="1" hangingPunct="1">
              <a:buFont typeface="Arial" panose="020B0604020202020204" pitchFamily="34" charset="0"/>
              <a:buChar char="•"/>
              <a:defRPr/>
            </a:pPr>
            <a:r>
              <a:rPr lang="en-US" b="0" baseline="0" dirty="0"/>
              <a:t>The first stage </a:t>
            </a:r>
            <a:r>
              <a:rPr lang="en-US" baseline="0" dirty="0"/>
              <a:t>is to identify what your desired results are. What is the understanding that you want students to reach?</a:t>
            </a:r>
          </a:p>
          <a:p>
            <a:pPr marL="171450" indent="-171450" eaLnBrk="1" hangingPunct="1">
              <a:buFont typeface="Arial" panose="020B0604020202020204" pitchFamily="34" charset="0"/>
              <a:buChar char="•"/>
              <a:defRPr/>
            </a:pPr>
            <a:r>
              <a:rPr lang="en-US" b="0" baseline="0" dirty="0"/>
              <a:t>The second stage is to identify how you will know if your students have reached the desired result and what they will do to show you that they have.</a:t>
            </a:r>
          </a:p>
          <a:p>
            <a:pPr marL="171450" indent="-171450" eaLnBrk="1" hangingPunct="1">
              <a:buFont typeface="Arial" panose="020B0604020202020204" pitchFamily="34" charset="0"/>
              <a:buChar char="•"/>
              <a:defRPr/>
            </a:pPr>
            <a:r>
              <a:rPr lang="en-US" b="0" baseline="0" dirty="0"/>
              <a:t>The third and final stage </a:t>
            </a:r>
            <a:r>
              <a:rPr lang="en-US" baseline="0" dirty="0"/>
              <a:t>is to identify what you are going to do as a teacher to guide students to the understanding objective. What are the specific learning experiences you are going to provide them to get the students where you want them to go?</a:t>
            </a:r>
            <a:endParaRPr lang="en-US" dirty="0"/>
          </a:p>
          <a:p>
            <a:pPr eaLnBrk="1" hangingPunct="1">
              <a:defRPr/>
            </a:pPr>
            <a:endParaRPr lang="en-US" dirty="0"/>
          </a:p>
          <a:p>
            <a:pPr eaLnBrk="1" hangingPunct="1">
              <a:defRPr/>
            </a:pPr>
            <a:r>
              <a:rPr lang="en-US" dirty="0"/>
              <a:t>The curriculum is not “ready to go” off the shelf—it requires collaborative work to create the learning pathways to achieve the “Big Ideas”</a:t>
            </a:r>
          </a:p>
          <a:p>
            <a:pPr eaLnBrk="1" hangingPunct="1">
              <a:defRPr/>
            </a:pPr>
            <a:endParaRPr lang="en-US" dirty="0"/>
          </a:p>
        </p:txBody>
      </p:sp>
    </p:spTree>
    <p:extLst>
      <p:ext uri="{BB962C8B-B14F-4D97-AF65-F5344CB8AC3E}">
        <p14:creationId xmlns:p14="http://schemas.microsoft.com/office/powerpoint/2010/main" val="942903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slide</a:t>
            </a:r>
            <a:r>
              <a:rPr lang="en-CA" baseline="0" dirty="0" smtClean="0"/>
              <a:t> </a:t>
            </a:r>
            <a:r>
              <a:rPr lang="en-CA" dirty="0" smtClean="0"/>
              <a:t>shows the</a:t>
            </a:r>
            <a:r>
              <a:rPr lang="en-CA" baseline="0" dirty="0" smtClean="0"/>
              <a:t> different sections of the UBD planner. You can see that there is a different section for each of the stages in Understanding by Design.</a:t>
            </a:r>
            <a:endParaRPr lang="en-CA" dirty="0" smtClean="0"/>
          </a:p>
          <a:p>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31</a:t>
            </a:fld>
            <a:endParaRPr lang="en-CA"/>
          </a:p>
        </p:txBody>
      </p:sp>
    </p:spTree>
    <p:extLst>
      <p:ext uri="{BB962C8B-B14F-4D97-AF65-F5344CB8AC3E}">
        <p14:creationId xmlns:p14="http://schemas.microsoft.com/office/powerpoint/2010/main" val="1917455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UBD planner was created by NVSD teachers and has been in development for over a year. It is a working document that is continually being updated based on teachers' needs.</a:t>
            </a:r>
            <a:endParaRPr lang="en-US" dirty="0"/>
          </a:p>
          <a:p>
            <a:endParaRPr lang="en-US" baseline="0" dirty="0"/>
          </a:p>
          <a:p>
            <a:r>
              <a:rPr lang="en-US" baseline="0" dirty="0"/>
              <a:t>The KDUs you’ve been working with today are part of the UBD planner but they are not the entire picture. Starting with the KDU model is one way to ease teachers into planning with the UBD planner.</a:t>
            </a:r>
          </a:p>
          <a:p>
            <a:endParaRPr lang="en-US" baseline="0" dirty="0"/>
          </a:p>
          <a:p>
            <a:r>
              <a:rPr lang="en-US" dirty="0"/>
              <a:t>The</a:t>
            </a:r>
            <a:r>
              <a:rPr lang="en-US" baseline="0" dirty="0"/>
              <a:t> KDUs fit into the first stage of the Understanding by Design model (desired results) and can be cut and pasted directly from the ministry website into the planner. </a:t>
            </a:r>
          </a:p>
        </p:txBody>
      </p:sp>
      <p:sp>
        <p:nvSpPr>
          <p:cNvPr id="4" name="Slide Number Placeholder 3"/>
          <p:cNvSpPr>
            <a:spLocks noGrp="1"/>
          </p:cNvSpPr>
          <p:nvPr>
            <p:ph type="sldNum" sz="quarter" idx="10"/>
          </p:nvPr>
        </p:nvSpPr>
        <p:spPr/>
        <p:txBody>
          <a:bodyPr/>
          <a:lstStyle/>
          <a:p>
            <a:fld id="{C633FAE9-627E-9F47-8C6E-5BF0CB60AAE7}" type="slidenum">
              <a:rPr lang="en-US" smtClean="0"/>
              <a:t>32</a:t>
            </a:fld>
            <a:endParaRPr lang="en-US"/>
          </a:p>
        </p:txBody>
      </p:sp>
    </p:spTree>
    <p:extLst>
      <p:ext uri="{BB962C8B-B14F-4D97-AF65-F5344CB8AC3E}">
        <p14:creationId xmlns:p14="http://schemas.microsoft.com/office/powerpoint/2010/main" val="75166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“Know” information from your planner would be placed in the content section of the UBD planner.</a:t>
            </a:r>
            <a:endParaRPr lang="en-US" dirty="0"/>
          </a:p>
          <a:p>
            <a:endParaRPr lang="en-US" dirty="0"/>
          </a:p>
        </p:txBody>
      </p:sp>
      <p:sp>
        <p:nvSpPr>
          <p:cNvPr id="4" name="Slide Number Placeholder 3"/>
          <p:cNvSpPr>
            <a:spLocks noGrp="1"/>
          </p:cNvSpPr>
          <p:nvPr>
            <p:ph type="sldNum" sz="quarter" idx="10"/>
          </p:nvPr>
        </p:nvSpPr>
        <p:spPr/>
        <p:txBody>
          <a:bodyPr/>
          <a:lstStyle/>
          <a:p>
            <a:fld id="{C633FAE9-627E-9F47-8C6E-5BF0CB60AAE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69310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“Do” information from your KDU planner would be placed in the curricular competencies section of the UBD planner.</a:t>
            </a:r>
            <a:endParaRPr lang="en-US" dirty="0"/>
          </a:p>
        </p:txBody>
      </p:sp>
      <p:sp>
        <p:nvSpPr>
          <p:cNvPr id="4" name="Slide Number Placeholder 3"/>
          <p:cNvSpPr>
            <a:spLocks noGrp="1"/>
          </p:cNvSpPr>
          <p:nvPr>
            <p:ph type="sldNum" sz="quarter" idx="10"/>
          </p:nvPr>
        </p:nvSpPr>
        <p:spPr/>
        <p:txBody>
          <a:bodyPr/>
          <a:lstStyle/>
          <a:p>
            <a:fld id="{C633FAE9-627E-9F47-8C6E-5BF0CB60AAE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5910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“Understand” information from the planner would</a:t>
            </a:r>
            <a:r>
              <a:rPr lang="en-US" baseline="0" dirty="0"/>
              <a:t> be placed in the big idea section of the UBD planner with the concepts you’ve identified/pulled from the big idea placed underneath.</a:t>
            </a:r>
          </a:p>
          <a:p>
            <a:endParaRPr lang="en-US" baseline="0" dirty="0"/>
          </a:p>
          <a:p>
            <a:r>
              <a:rPr lang="en-US" baseline="0" dirty="0"/>
              <a:t>You can see from these slides that there is a direct correlation and transfer of information between the website, the KDU planner, and the UBD planner.</a:t>
            </a:r>
            <a:endParaRPr lang="en-US" dirty="0"/>
          </a:p>
        </p:txBody>
      </p:sp>
      <p:sp>
        <p:nvSpPr>
          <p:cNvPr id="4" name="Slide Number Placeholder 3"/>
          <p:cNvSpPr>
            <a:spLocks noGrp="1"/>
          </p:cNvSpPr>
          <p:nvPr>
            <p:ph type="sldNum" sz="quarter" idx="10"/>
          </p:nvPr>
        </p:nvSpPr>
        <p:spPr/>
        <p:txBody>
          <a:bodyPr/>
          <a:lstStyle/>
          <a:p>
            <a:fld id="{C633FAE9-627E-9F47-8C6E-5BF0CB60AAE7}" type="slidenum">
              <a:rPr lang="en-US" smtClean="0"/>
              <a:t>35</a:t>
            </a:fld>
            <a:endParaRPr lang="en-US"/>
          </a:p>
        </p:txBody>
      </p:sp>
    </p:spTree>
    <p:extLst>
      <p:ext uri="{BB962C8B-B14F-4D97-AF65-F5344CB8AC3E}">
        <p14:creationId xmlns:p14="http://schemas.microsoft.com/office/powerpoint/2010/main" val="1118986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3E008-73CD-427B-96AF-C1F5CE85BAD1}" type="slidenum">
              <a:rPr lang="en-CA" smtClean="0"/>
              <a:t>36</a:t>
            </a:fld>
            <a:endParaRPr lang="en-CA"/>
          </a:p>
        </p:txBody>
      </p:sp>
    </p:spTree>
    <p:extLst>
      <p:ext uri="{BB962C8B-B14F-4D97-AF65-F5344CB8AC3E}">
        <p14:creationId xmlns:p14="http://schemas.microsoft.com/office/powerpoint/2010/main" val="720326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that you can access to</a:t>
            </a:r>
            <a:r>
              <a:rPr lang="en-US" baseline="0" dirty="0"/>
              <a:t> continue your work with this.</a:t>
            </a:r>
          </a:p>
          <a:p>
            <a:endParaRPr lang="en-US" baseline="0" dirty="0"/>
          </a:p>
          <a:p>
            <a:r>
              <a:rPr lang="en-US" baseline="0" dirty="0"/>
              <a:t>The Ministry website is your best source for information on the revised curriculum and as we’ve seen it is also a source for instructional samples that you can use/adapt for your classroom.</a:t>
            </a:r>
          </a:p>
          <a:p>
            <a:endParaRPr lang="en-US" baseline="0" dirty="0"/>
          </a:p>
          <a:p>
            <a:r>
              <a:rPr lang="en-US" baseline="0" dirty="0"/>
              <a:t>Jay </a:t>
            </a:r>
            <a:r>
              <a:rPr lang="en-US" baseline="0" dirty="0" err="1"/>
              <a:t>McTighe’s</a:t>
            </a:r>
            <a:r>
              <a:rPr lang="en-US" baseline="0" dirty="0"/>
              <a:t> books on Understanding by Design are an excellent resource if you are looking for more information on the theory behind backwards design as a planning model.</a:t>
            </a:r>
            <a:endParaRPr lang="en-US" dirty="0"/>
          </a:p>
        </p:txBody>
      </p:sp>
      <p:sp>
        <p:nvSpPr>
          <p:cNvPr id="4" name="Slide Number Placeholder 3"/>
          <p:cNvSpPr>
            <a:spLocks noGrp="1"/>
          </p:cNvSpPr>
          <p:nvPr>
            <p:ph type="sldNum" sz="quarter" idx="10"/>
          </p:nvPr>
        </p:nvSpPr>
        <p:spPr/>
        <p:txBody>
          <a:bodyPr/>
          <a:lstStyle/>
          <a:p>
            <a:fld id="{9CB3E008-73CD-427B-96AF-C1F5CE85BAD1}" type="slidenum">
              <a:rPr lang="en-CA" smtClean="0"/>
              <a:t>37</a:t>
            </a:fld>
            <a:endParaRPr lang="en-CA"/>
          </a:p>
        </p:txBody>
      </p:sp>
    </p:spTree>
    <p:extLst>
      <p:ext uri="{BB962C8B-B14F-4D97-AF65-F5344CB8AC3E}">
        <p14:creationId xmlns:p14="http://schemas.microsoft.com/office/powerpoint/2010/main" val="3748202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3E008-73CD-427B-96AF-C1F5CE85BAD1}" type="slidenum">
              <a:rPr lang="en-CA" smtClean="0"/>
              <a:t>38</a:t>
            </a:fld>
            <a:endParaRPr lang="en-CA"/>
          </a:p>
        </p:txBody>
      </p:sp>
    </p:spTree>
    <p:extLst>
      <p:ext uri="{BB962C8B-B14F-4D97-AF65-F5344CB8AC3E}">
        <p14:creationId xmlns:p14="http://schemas.microsoft.com/office/powerpoint/2010/main" val="1752206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39</a:t>
            </a:fld>
            <a:endParaRPr lang="en-CA"/>
          </a:p>
        </p:txBody>
      </p:sp>
    </p:spTree>
    <p:extLst>
      <p:ext uri="{BB962C8B-B14F-4D97-AF65-F5344CB8AC3E}">
        <p14:creationId xmlns:p14="http://schemas.microsoft.com/office/powerpoint/2010/main" val="147041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The ministry website is a valuable resource with a lot of information that teachers can use to help them in their planning. However, it can also be a difficult site to navigate if you are unfamiliar with it</a:t>
            </a:r>
            <a:r>
              <a:rPr lang="x-none"/>
              <a:t>. Today,</a:t>
            </a:r>
            <a:r>
              <a:rPr lang="x-none" dirty="0"/>
              <a:t> </a:t>
            </a:r>
            <a:r>
              <a:rPr lang="x-none"/>
              <a:t>we're going </a:t>
            </a:r>
            <a:r>
              <a:rPr lang="x-none" dirty="0"/>
              <a:t>to focus primarily on the different ways that you can explore the </a:t>
            </a:r>
            <a:r>
              <a:rPr lang="x-none"/>
              <a:t>curriculum itself.</a:t>
            </a:r>
            <a:endParaRPr lang="x-none" dirty="0"/>
          </a:p>
          <a:p>
            <a:endParaRPr lang="en-CA" dirty="0"/>
          </a:p>
          <a:p>
            <a:r>
              <a:rPr lang="x-none"/>
              <a:t>There are three main ways that you can access the curriculum on the website. The first is by using the "curriculum search</a:t>
            </a:r>
            <a:r>
              <a:rPr lang="en-CA" dirty="0"/>
              <a:t>”</a:t>
            </a:r>
            <a:r>
              <a:rPr lang="x-none"/>
              <a:t> feature to look for specific topics or concepts with</a:t>
            </a:r>
            <a:r>
              <a:rPr lang="en-CA" dirty="0"/>
              <a:t>in</a:t>
            </a:r>
            <a:r>
              <a:rPr lang="x-none"/>
              <a:t> the curriculum.</a:t>
            </a:r>
            <a:r>
              <a:rPr lang="en-CA" dirty="0"/>
              <a:t> </a:t>
            </a:r>
            <a:r>
              <a:rPr lang="x-none"/>
              <a:t>The second is using the "browse by subject" feature to view all the big ideas, content, and curricular competencies for a subject at a single grade level. The final method is to download and print the curriculum learning standards. This document will include all of the big ideas, content, and curricular competencies for a subject by grade level, but in a paper copy for those that find thatmedium more accessible.</a:t>
            </a:r>
            <a:endParaRPr lang="x-none"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9CB3E008-73CD-427B-96AF-C1F5CE85BAD1}" type="slidenum">
              <a:rPr lang="en-CA" smtClean="0"/>
              <a:t>4</a:t>
            </a:fld>
            <a:endParaRPr lang="en-CA"/>
          </a:p>
        </p:txBody>
      </p:sp>
    </p:spTree>
    <p:extLst>
      <p:ext uri="{BB962C8B-B14F-4D97-AF65-F5344CB8AC3E}">
        <p14:creationId xmlns:p14="http://schemas.microsoft.com/office/powerpoint/2010/main" val="1098854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40</a:t>
            </a:fld>
            <a:endParaRPr lang="en-CA"/>
          </a:p>
        </p:txBody>
      </p:sp>
    </p:spTree>
    <p:extLst>
      <p:ext uri="{BB962C8B-B14F-4D97-AF65-F5344CB8AC3E}">
        <p14:creationId xmlns:p14="http://schemas.microsoft.com/office/powerpoint/2010/main" val="283796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On the bottom</a:t>
            </a:r>
            <a:r>
              <a:rPr lang="x-none" baseline="0" dirty="0"/>
              <a:t> right corner of the main page, you will find a set </a:t>
            </a:r>
            <a:r>
              <a:rPr lang="x-none" baseline="0"/>
              <a:t>of </a:t>
            </a:r>
            <a:r>
              <a:rPr lang="en-CA" baseline="0" dirty="0"/>
              <a:t>“</a:t>
            </a:r>
            <a:r>
              <a:rPr lang="x-none" baseline="0"/>
              <a:t>fast links</a:t>
            </a:r>
            <a:r>
              <a:rPr lang="en-CA" baseline="0" dirty="0"/>
              <a:t>”</a:t>
            </a:r>
            <a:r>
              <a:rPr lang="x-none" baseline="0"/>
              <a:t> </a:t>
            </a:r>
            <a:r>
              <a:rPr lang="x-none" baseline="0" dirty="0"/>
              <a:t>which allow you to quickly navigate to various areas of the website</a:t>
            </a:r>
            <a:r>
              <a:rPr lang="x-none" baseline="0"/>
              <a:t>. Today </a:t>
            </a:r>
            <a:r>
              <a:rPr lang="x-none" baseline="0" dirty="0"/>
              <a:t>we are just going to look at the option of using this navigation tool to quickly access the curriculum search page.</a:t>
            </a:r>
            <a:endParaRPr lang="x-none" dirty="0"/>
          </a:p>
        </p:txBody>
      </p:sp>
      <p:sp>
        <p:nvSpPr>
          <p:cNvPr id="4" name="Slide Number Placeholder 3"/>
          <p:cNvSpPr>
            <a:spLocks noGrp="1"/>
          </p:cNvSpPr>
          <p:nvPr>
            <p:ph type="sldNum" sz="quarter" idx="10"/>
          </p:nvPr>
        </p:nvSpPr>
        <p:spPr/>
        <p:txBody>
          <a:bodyPr/>
          <a:lstStyle/>
          <a:p>
            <a:fld id="{9CB3E008-73CD-427B-96AF-C1F5CE85BAD1}" type="slidenum">
              <a:rPr lang="en-CA" smtClean="0"/>
              <a:t>5</a:t>
            </a:fld>
            <a:endParaRPr lang="en-CA"/>
          </a:p>
        </p:txBody>
      </p:sp>
    </p:spTree>
    <p:extLst>
      <p:ext uri="{BB962C8B-B14F-4D97-AF65-F5344CB8AC3E}">
        <p14:creationId xmlns:p14="http://schemas.microsoft.com/office/powerpoint/2010/main" val="352193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also get to the curriculum search page by using the curriculum drop-down</a:t>
            </a:r>
            <a:r>
              <a:rPr lang="en-CA" baseline="0" dirty="0"/>
              <a:t> menu at the top of the page.</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6</a:t>
            </a:fld>
            <a:endParaRPr lang="en-CA"/>
          </a:p>
        </p:txBody>
      </p:sp>
    </p:spTree>
    <p:extLst>
      <p:ext uri="{BB962C8B-B14F-4D97-AF65-F5344CB8AC3E}">
        <p14:creationId xmlns:p14="http://schemas.microsoft.com/office/powerpoint/2010/main" val="391841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The search page is designed to let you customize your search</a:t>
            </a:r>
            <a:r>
              <a:rPr lang="x-none" baseline="0" dirty="0"/>
              <a:t> parameters as broadly or narrowly as </a:t>
            </a:r>
            <a:r>
              <a:rPr lang="x-none" baseline="0"/>
              <a:t>you’d like.</a:t>
            </a:r>
            <a:endParaRPr lang="x-none" baseline="0" dirty="0"/>
          </a:p>
          <a:p>
            <a:endParaRPr lang="en-CA" baseline="0" dirty="0"/>
          </a:p>
          <a:p>
            <a:r>
              <a:rPr lang="x-none" baseline="0"/>
              <a:t>The curriculum search page can be an effective tool to help teachers identify the ways</a:t>
            </a:r>
            <a:r>
              <a:rPr lang="en-CA" baseline="0"/>
              <a:t> </a:t>
            </a:r>
            <a:r>
              <a:rPr lang="en-CA" baseline="0" dirty="0"/>
              <a:t>that prior </a:t>
            </a:r>
            <a:r>
              <a:rPr lang="x-none" baseline="0"/>
              <a:t>learning experiences can be adapted to the </a:t>
            </a:r>
            <a:r>
              <a:rPr lang="en-CA" baseline="0" dirty="0"/>
              <a:t>revised</a:t>
            </a:r>
            <a:r>
              <a:rPr lang="x-none" baseline="0" dirty="0"/>
              <a:t> </a:t>
            </a:r>
            <a:r>
              <a:rPr lang="x-none" baseline="0"/>
              <a:t>curriculum. Using the key concepts from past learning experiences to set search parameters allows teachers to find </a:t>
            </a:r>
            <a:r>
              <a:rPr lang="en-CA" baseline="0" dirty="0"/>
              <a:t>the connections</a:t>
            </a:r>
            <a:r>
              <a:rPr lang="x-none" baseline="0" dirty="0"/>
              <a:t>.</a:t>
            </a:r>
            <a:endParaRPr lang="x-none" dirty="0"/>
          </a:p>
        </p:txBody>
      </p:sp>
      <p:sp>
        <p:nvSpPr>
          <p:cNvPr id="4" name="Slide Number Placeholder 3"/>
          <p:cNvSpPr>
            <a:spLocks noGrp="1"/>
          </p:cNvSpPr>
          <p:nvPr>
            <p:ph type="sldNum" sz="quarter" idx="10"/>
          </p:nvPr>
        </p:nvSpPr>
        <p:spPr/>
        <p:txBody>
          <a:bodyPr/>
          <a:lstStyle/>
          <a:p>
            <a:fld id="{9CB3E008-73CD-427B-96AF-C1F5CE85BAD1}" type="slidenum">
              <a:rPr lang="en-CA" smtClean="0"/>
              <a:t>7</a:t>
            </a:fld>
            <a:endParaRPr lang="en-CA"/>
          </a:p>
        </p:txBody>
      </p:sp>
    </p:spTree>
    <p:extLst>
      <p:ext uri="{BB962C8B-B14F-4D97-AF65-F5344CB8AC3E}">
        <p14:creationId xmlns:p14="http://schemas.microsoft.com/office/powerpoint/2010/main" val="235873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step is to identify whether</a:t>
            </a:r>
            <a:r>
              <a:rPr lang="en-CA" baseline="0" dirty="0"/>
              <a:t> you are looking for big ideas, content, curricular competencies, or some combination of the three.</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8</a:t>
            </a:fld>
            <a:endParaRPr lang="en-CA"/>
          </a:p>
        </p:txBody>
      </p:sp>
    </p:spTree>
    <p:extLst>
      <p:ext uri="{BB962C8B-B14F-4D97-AF65-F5344CB8AC3E}">
        <p14:creationId xmlns:p14="http://schemas.microsoft.com/office/powerpoint/2010/main" val="225600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you</a:t>
            </a:r>
            <a:r>
              <a:rPr lang="en-CA" baseline="0" dirty="0"/>
              <a:t> need to identify the subject area you are looking in. You may choose as few or as many subject areas as you would like.</a:t>
            </a:r>
          </a:p>
          <a:p>
            <a:endParaRPr lang="en-CA" baseline="0" dirty="0"/>
          </a:p>
          <a:p>
            <a:r>
              <a:rPr lang="en-CA" baseline="0" dirty="0"/>
              <a:t>Choosing multiple subject areas, or even all subject areas, can allow you to find cross-curricular connections between big ideas, content, and curricular competencies.</a:t>
            </a:r>
            <a:endParaRPr lang="en-CA" dirty="0"/>
          </a:p>
        </p:txBody>
      </p:sp>
      <p:sp>
        <p:nvSpPr>
          <p:cNvPr id="4" name="Slide Number Placeholder 3"/>
          <p:cNvSpPr>
            <a:spLocks noGrp="1"/>
          </p:cNvSpPr>
          <p:nvPr>
            <p:ph type="sldNum" sz="quarter" idx="10"/>
          </p:nvPr>
        </p:nvSpPr>
        <p:spPr/>
        <p:txBody>
          <a:bodyPr/>
          <a:lstStyle/>
          <a:p>
            <a:fld id="{9CB3E008-73CD-427B-96AF-C1F5CE85BAD1}" type="slidenum">
              <a:rPr lang="en-CA" smtClean="0"/>
              <a:t>9</a:t>
            </a:fld>
            <a:endParaRPr lang="en-CA"/>
          </a:p>
        </p:txBody>
      </p:sp>
    </p:spTree>
    <p:extLst>
      <p:ext uri="{BB962C8B-B14F-4D97-AF65-F5344CB8AC3E}">
        <p14:creationId xmlns:p14="http://schemas.microsoft.com/office/powerpoint/2010/main" val="126968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21753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58532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221012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64008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46451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192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Tree>
    <p:extLst>
      <p:ext uri="{BB962C8B-B14F-4D97-AF65-F5344CB8AC3E}">
        <p14:creationId xmlns:p14="http://schemas.microsoft.com/office/powerpoint/2010/main" val="173188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79840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52495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2180044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49583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1596819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445511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Align the text to the title and line length to the left edge of the logo for balance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701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Try to keep points to one or two lines as a maximum</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29669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Tree>
    <p:extLst>
      <p:ext uri="{BB962C8B-B14F-4D97-AF65-F5344CB8AC3E}">
        <p14:creationId xmlns:p14="http://schemas.microsoft.com/office/powerpoint/2010/main" val="472389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167564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2701830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1301802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829151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839535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26774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077300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144618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Tree>
    <p:extLst>
      <p:ext uri="{BB962C8B-B14F-4D97-AF65-F5344CB8AC3E}">
        <p14:creationId xmlns:p14="http://schemas.microsoft.com/office/powerpoint/2010/main" val="4136324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2164163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2709230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3171306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283266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828515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Align the text to the title and line length to the left edge of the logo for balance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71367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Try to keep points to one or two lines as a maximum</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13110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Tree>
    <p:extLst>
      <p:ext uri="{BB962C8B-B14F-4D97-AF65-F5344CB8AC3E}">
        <p14:creationId xmlns:p14="http://schemas.microsoft.com/office/powerpoint/2010/main" val="35013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517431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810123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3972819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995852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1891633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045652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2806073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926414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Tree>
    <p:extLst>
      <p:ext uri="{BB962C8B-B14F-4D97-AF65-F5344CB8AC3E}">
        <p14:creationId xmlns:p14="http://schemas.microsoft.com/office/powerpoint/2010/main" val="772858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a:t>21 </a:t>
            </a:r>
            <a:r>
              <a:rPr lang="en-US" dirty="0" err="1"/>
              <a:t>pt</a:t>
            </a:r>
            <a:r>
              <a:rPr lang="en-US" dirty="0"/>
              <a:t> </a:t>
            </a:r>
            <a:r>
              <a:rPr lang="en-US" dirty="0" err="1"/>
              <a:t>Roboto</a:t>
            </a:r>
            <a:r>
              <a:rPr lang="en-US" dirty="0"/>
              <a:t> Light minimum size. This line is an example of 21 </a:t>
            </a:r>
            <a:r>
              <a:rPr lang="en-US" dirty="0" err="1"/>
              <a:t>pt</a:t>
            </a:r>
            <a:r>
              <a:rPr lang="en-US" dirty="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702722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2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Align the text to the title and line length to the left edge of the logo for balance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80307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74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959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12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677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794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838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241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85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a:t>Try to keep points to one or two lines as a maximum</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06155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smtClean="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smtClean="0"/>
              <a:t>21 </a:t>
            </a:r>
            <a:r>
              <a:rPr lang="en-US" dirty="0" err="1" smtClean="0"/>
              <a:t>pt</a:t>
            </a:r>
            <a:r>
              <a:rPr lang="en-US" dirty="0" smtClean="0"/>
              <a:t> </a:t>
            </a:r>
            <a:r>
              <a:rPr lang="en-US" dirty="0" err="1" smtClean="0"/>
              <a:t>Roboto</a:t>
            </a:r>
            <a:r>
              <a:rPr lang="en-US" dirty="0" smtClean="0"/>
              <a:t> Light minimum size. This line is an example of 21 </a:t>
            </a:r>
            <a:r>
              <a:rPr lang="en-US" dirty="0" err="1" smtClean="0"/>
              <a:t>pt</a:t>
            </a:r>
            <a:r>
              <a:rPr lang="en-US" dirty="0" smtClean="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What about text sizes?</a:t>
            </a:r>
            <a:endParaRPr lang="en-CA" dirty="0"/>
          </a:p>
        </p:txBody>
      </p:sp>
    </p:spTree>
    <p:extLst>
      <p:ext uri="{BB962C8B-B14F-4D97-AF65-F5344CB8AC3E}">
        <p14:creationId xmlns:p14="http://schemas.microsoft.com/office/powerpoint/2010/main" val="114056411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smtClean="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smtClean="0"/>
              <a:t>21 </a:t>
            </a:r>
            <a:r>
              <a:rPr lang="en-US" dirty="0" err="1" smtClean="0"/>
              <a:t>pt</a:t>
            </a:r>
            <a:r>
              <a:rPr lang="en-US" dirty="0" smtClean="0"/>
              <a:t> </a:t>
            </a:r>
            <a:r>
              <a:rPr lang="en-US" dirty="0" err="1" smtClean="0"/>
              <a:t>Roboto</a:t>
            </a:r>
            <a:r>
              <a:rPr lang="en-US" dirty="0" smtClean="0"/>
              <a:t> Light minimum size. This line is an example of 21 </a:t>
            </a:r>
            <a:r>
              <a:rPr lang="en-US" dirty="0" err="1" smtClean="0"/>
              <a:t>pt</a:t>
            </a:r>
            <a:r>
              <a:rPr lang="en-US" dirty="0" smtClean="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What about text sizes?</a:t>
            </a:r>
            <a:endParaRPr lang="en-CA" dirty="0"/>
          </a:p>
        </p:txBody>
      </p:sp>
    </p:spTree>
    <p:extLst>
      <p:ext uri="{BB962C8B-B14F-4D97-AF65-F5344CB8AC3E}">
        <p14:creationId xmlns:p14="http://schemas.microsoft.com/office/powerpoint/2010/main" val="2132792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Tree>
    <p:extLst>
      <p:ext uri="{BB962C8B-B14F-4D97-AF65-F5344CB8AC3E}">
        <p14:creationId xmlns:p14="http://schemas.microsoft.com/office/powerpoint/2010/main" val="78010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a:t>Two Line Heading</a:t>
            </a:r>
            <a:br>
              <a:rPr lang="en-US" dirty="0"/>
            </a:br>
            <a:r>
              <a:rPr lang="en-US" dirty="0"/>
              <a:t>Slide Title</a:t>
            </a:r>
            <a:endParaRPr lang="en-CA" dirty="0"/>
          </a:p>
        </p:txBody>
      </p:sp>
    </p:spTree>
    <p:extLst>
      <p:ext uri="{BB962C8B-B14F-4D97-AF65-F5344CB8AC3E}">
        <p14:creationId xmlns:p14="http://schemas.microsoft.com/office/powerpoint/2010/main" val="310967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a:t>Click icon to insert picture</a:t>
            </a:r>
          </a:p>
        </p:txBody>
      </p:sp>
    </p:spTree>
    <p:extLst>
      <p:ext uri="{BB962C8B-B14F-4D97-AF65-F5344CB8AC3E}">
        <p14:creationId xmlns:p14="http://schemas.microsoft.com/office/powerpoint/2010/main" val="42848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pPr/>
              <a:t>‹#›</a:t>
            </a:fld>
            <a:endParaRPr lang="en-CA"/>
          </a:p>
        </p:txBody>
      </p:sp>
    </p:spTree>
    <p:extLst>
      <p:ext uri="{BB962C8B-B14F-4D97-AF65-F5344CB8AC3E}">
        <p14:creationId xmlns:p14="http://schemas.microsoft.com/office/powerpoint/2010/main" val="6319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64" r:id="rId7"/>
    <p:sldLayoutId id="2147483677" r:id="rId8"/>
    <p:sldLayoutId id="2147483675" r:id="rId9"/>
    <p:sldLayoutId id="2147483678" r:id="rId10"/>
    <p:sldLayoutId id="2147483676" r:id="rId11"/>
    <p:sldLayoutId id="2147483679" r:id="rId12"/>
    <p:sldLayoutId id="2147483667" r:id="rId13"/>
    <p:sldLayoutId id="2147483680" r:id="rId14"/>
    <p:sldLayoutId id="2147483666" r:id="rId15"/>
    <p:sldLayoutId id="2147483681"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268459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0121165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7931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ideo" Target="https://www.youtube.com/embed/lXyyZql2PZQ" TargetMode="External"/><Relationship Id="rId5" Type="http://schemas.openxmlformats.org/officeDocument/2006/relationships/image" Target="../media/image21.jpeg"/><Relationship Id="rId4" Type="http://schemas.openxmlformats.org/officeDocument/2006/relationships/hyperlink" Target="https://youtu.be/lXyyZql2PZ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ideo" Target="https://www.youtube.com/embed/QbKx_tG99ho" TargetMode="External"/><Relationship Id="rId5" Type="http://schemas.openxmlformats.org/officeDocument/2006/relationships/image" Target="../media/image30.jpeg"/><Relationship Id="rId4" Type="http://schemas.openxmlformats.org/officeDocument/2006/relationships/hyperlink" Target="https://www.youtube.com/watch?v=QbKx_tG99h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0.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jaymctighe.com/resources/"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36.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hyperlink" Target="http://nvsd44curriculumhub.ca/"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136"/>
            <a:ext cx="9144000" cy="4779264"/>
          </a:xfrm>
          <a:prstGeom prst="rect">
            <a:avLst/>
          </a:prstGeom>
        </p:spPr>
      </p:pic>
      <p:sp>
        <p:nvSpPr>
          <p:cNvPr id="2" name="Title 1"/>
          <p:cNvSpPr>
            <a:spLocks noGrp="1"/>
          </p:cNvSpPr>
          <p:nvPr>
            <p:ph type="ctrTitle"/>
          </p:nvPr>
        </p:nvSpPr>
        <p:spPr>
          <a:xfrm>
            <a:off x="228600" y="3429000"/>
            <a:ext cx="8686800" cy="731520"/>
          </a:xfrm>
        </p:spPr>
        <p:txBody>
          <a:bodyPr>
            <a:normAutofit/>
          </a:bodyPr>
          <a:lstStyle/>
          <a:p>
            <a:pPr algn="ctr"/>
            <a:r>
              <a:rPr lang="en-CA" sz="5000" dirty="0"/>
              <a:t>Website to Classroom</a:t>
            </a:r>
          </a:p>
        </p:txBody>
      </p:sp>
      <p:sp>
        <p:nvSpPr>
          <p:cNvPr id="3" name="Subtitle 2"/>
          <p:cNvSpPr>
            <a:spLocks noGrp="1"/>
          </p:cNvSpPr>
          <p:nvPr>
            <p:ph type="subTitle" idx="1"/>
          </p:nvPr>
        </p:nvSpPr>
        <p:spPr/>
        <p:txBody>
          <a:bodyPr>
            <a:normAutofit/>
          </a:bodyPr>
          <a:lstStyle/>
          <a:p>
            <a:pPr algn="r"/>
            <a:r>
              <a:rPr lang="en-CA" dirty="0"/>
              <a:t>January 20, 2017</a:t>
            </a:r>
          </a:p>
        </p:txBody>
      </p:sp>
    </p:spTree>
    <p:extLst>
      <p:ext uri="{BB962C8B-B14F-4D97-AF65-F5344CB8AC3E}">
        <p14:creationId xmlns:p14="http://schemas.microsoft.com/office/powerpoint/2010/main" val="1757397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Option 1 of 3 – Curriculum Search</a:t>
            </a:r>
          </a:p>
        </p:txBody>
      </p:sp>
      <p:sp>
        <p:nvSpPr>
          <p:cNvPr id="4" name="Text Placeholder 3"/>
          <p:cNvSpPr>
            <a:spLocks noGrp="1"/>
          </p:cNvSpPr>
          <p:nvPr>
            <p:ph type="body" sz="quarter" idx="13"/>
          </p:nvPr>
        </p:nvSpPr>
        <p:spPr>
          <a:xfrm>
            <a:off x="263230" y="1628801"/>
            <a:ext cx="8591872" cy="648072"/>
          </a:xfrm>
        </p:spPr>
        <p:txBody>
          <a:bodyPr>
            <a:normAutofit/>
          </a:bodyPr>
          <a:lstStyle/>
          <a:p>
            <a:r>
              <a:rPr lang="en-CA" sz="2400" dirty="0">
                <a:solidFill>
                  <a:schemeClr val="accent1"/>
                </a:solidFill>
              </a:rPr>
              <a:t>Select one or more grade levels to search </a:t>
            </a:r>
          </a:p>
        </p:txBody>
      </p:sp>
      <p:pic>
        <p:nvPicPr>
          <p:cNvPr id="12" name="Picture 11"/>
          <p:cNvPicPr/>
          <p:nvPr/>
        </p:nvPicPr>
        <p:blipFill rotWithShape="1">
          <a:blip r:embed="rId3"/>
          <a:srcRect l="7760" t="15611" r="7888" b="5204"/>
          <a:stretch/>
        </p:blipFill>
        <p:spPr bwMode="auto">
          <a:xfrm>
            <a:off x="526718" y="2420889"/>
            <a:ext cx="8064896" cy="4248472"/>
          </a:xfrm>
          <a:prstGeom prst="rect">
            <a:avLst/>
          </a:prstGeom>
          <a:ln>
            <a:noFill/>
          </a:ln>
          <a:extLst>
            <a:ext uri="{53640926-AAD7-44D8-BBD7-CCE9431645EC}">
              <a14:shadowObscured xmlns:a14="http://schemas.microsoft.com/office/drawing/2010/main"/>
            </a:ext>
          </a:extLst>
        </p:spPr>
      </p:pic>
      <p:cxnSp>
        <p:nvCxnSpPr>
          <p:cNvPr id="13" name="Straight Arrow Connector 12"/>
          <p:cNvCxnSpPr/>
          <p:nvPr/>
        </p:nvCxnSpPr>
        <p:spPr>
          <a:xfrm>
            <a:off x="526718" y="3474762"/>
            <a:ext cx="8779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6718" y="3474762"/>
            <a:ext cx="876930" cy="171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26718" y="3312762"/>
            <a:ext cx="881405" cy="1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51920" y="3150000"/>
            <a:ext cx="4739694" cy="0"/>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00000" y="4896000"/>
            <a:ext cx="4091614" cy="0"/>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15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Option 1 of 3 – Curriculum Search</a:t>
            </a:r>
          </a:p>
        </p:txBody>
      </p:sp>
      <p:sp>
        <p:nvSpPr>
          <p:cNvPr id="4" name="Text Placeholder 3"/>
          <p:cNvSpPr>
            <a:spLocks noGrp="1"/>
          </p:cNvSpPr>
          <p:nvPr>
            <p:ph type="body" sz="quarter" idx="13"/>
          </p:nvPr>
        </p:nvSpPr>
        <p:spPr>
          <a:xfrm>
            <a:off x="240060" y="1628801"/>
            <a:ext cx="8591872" cy="648072"/>
          </a:xfrm>
        </p:spPr>
        <p:txBody>
          <a:bodyPr>
            <a:normAutofit/>
          </a:bodyPr>
          <a:lstStyle/>
          <a:p>
            <a:r>
              <a:rPr lang="en-CA" sz="2400" dirty="0">
                <a:solidFill>
                  <a:schemeClr val="accent1"/>
                </a:solidFill>
              </a:rPr>
              <a:t>Use keywords to narrow the search parameters </a:t>
            </a:r>
          </a:p>
        </p:txBody>
      </p:sp>
      <p:grpSp>
        <p:nvGrpSpPr>
          <p:cNvPr id="3" name="Group 2"/>
          <p:cNvGrpSpPr/>
          <p:nvPr/>
        </p:nvGrpSpPr>
        <p:grpSpPr>
          <a:xfrm>
            <a:off x="467548" y="2276872"/>
            <a:ext cx="8136904" cy="4282752"/>
            <a:chOff x="467544" y="2458616"/>
            <a:chExt cx="8136904" cy="4282752"/>
          </a:xfrm>
        </p:grpSpPr>
        <p:pic>
          <p:nvPicPr>
            <p:cNvPr id="13" name="Picture 12"/>
            <p:cNvPicPr/>
            <p:nvPr/>
          </p:nvPicPr>
          <p:blipFill rotWithShape="1">
            <a:blip r:embed="rId3"/>
            <a:srcRect l="7505" t="16063" r="8906" b="4977"/>
            <a:stretch/>
          </p:blipFill>
          <p:spPr bwMode="auto">
            <a:xfrm>
              <a:off x="467544" y="2458616"/>
              <a:ext cx="8136904" cy="4282752"/>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a:off x="467544" y="3474762"/>
              <a:ext cx="9370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7544" y="3474762"/>
              <a:ext cx="936104" cy="171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51920" y="3186000"/>
              <a:ext cx="4752528" cy="0"/>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536000" y="4932000"/>
              <a:ext cx="4068448" cy="0"/>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7544" y="5580000"/>
              <a:ext cx="2615510" cy="0"/>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flipV="1">
            <a:off x="467548" y="3150762"/>
            <a:ext cx="940579" cy="1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87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4830" y="1556792"/>
            <a:ext cx="8794340" cy="672479"/>
          </a:xfrm>
        </p:spPr>
        <p:txBody>
          <a:bodyPr vert="horz" lIns="91440" tIns="45720" rIns="91440" bIns="45720" rtlCol="0" anchor="t">
            <a:noAutofit/>
          </a:bodyPr>
          <a:lstStyle/>
          <a:p>
            <a:r>
              <a:rPr lang="en-CA" sz="2400" dirty="0">
                <a:solidFill>
                  <a:schemeClr val="accent1"/>
                </a:solidFill>
              </a:rPr>
              <a:t>Accessing “Browse by Subject” via the drop-down menu</a:t>
            </a:r>
          </a:p>
        </p:txBody>
      </p:sp>
      <p:sp>
        <p:nvSpPr>
          <p:cNvPr id="5" name="Title 1"/>
          <p:cNvSpPr>
            <a:spLocks noGrp="1"/>
          </p:cNvSpPr>
          <p:nvPr>
            <p:ph type="title"/>
          </p:nvPr>
        </p:nvSpPr>
        <p:spPr>
          <a:xfrm>
            <a:off x="16148" y="332656"/>
            <a:ext cx="7635240" cy="914400"/>
          </a:xfrm>
        </p:spPr>
        <p:txBody>
          <a:bodyPr>
            <a:normAutofit/>
          </a:bodyPr>
          <a:lstStyle/>
          <a:p>
            <a:r>
              <a:rPr lang="en-CA" sz="3700" dirty="0"/>
              <a:t>Option 2 of 3 – Browse by Subject</a:t>
            </a:r>
          </a:p>
        </p:txBody>
      </p:sp>
      <p:sp>
        <p:nvSpPr>
          <p:cNvPr id="6" name="AutoShape 4" descr="https://outlook.office365.com/owa/service.svc/s/GetAttachmentThumbnail?id=AAMkAGNlZWNkNGNiLTcwNTgtNGM2NS1iYTI4LTcyOTUxZjE4YjU5NgBGAAAAAAAoujE2WwrUSpwVtJKgBwjEBwC9kJKAUTu1T5sq1z%2FwBX07AAAAcisuAABbnbaUDmPSSKSore1d63VVAAA9C156AAABEgAQAA%2F80lJlHzJIrjOOISaG7Cc%3D&amp;thumbnailType=2&amp;X-OWA-CANARY=Qe6oH_Thk0GqhGeCP101QGCSgfenDdQYdUC2G_W-bKg_C_XuA52gloptvxqt3U5dg7qzXVi3ttw."/>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p:nvPr/>
        </p:nvPicPr>
        <p:blipFill rotWithShape="1">
          <a:blip r:embed="rId3"/>
          <a:srcRect l="12549" t="8036" r="13519" b="23213"/>
          <a:stretch/>
        </p:blipFill>
        <p:spPr bwMode="auto">
          <a:xfrm>
            <a:off x="863588" y="2337549"/>
            <a:ext cx="7416824" cy="425980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flipV="1">
            <a:off x="4680012" y="3717032"/>
            <a:ext cx="3600400" cy="187220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69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1352" y="1632571"/>
            <a:ext cx="8443664" cy="672479"/>
          </a:xfrm>
        </p:spPr>
        <p:txBody>
          <a:bodyPr vert="horz" lIns="91440" tIns="45720" rIns="91440" bIns="45720" rtlCol="0" anchor="t">
            <a:noAutofit/>
          </a:bodyPr>
          <a:lstStyle/>
          <a:p>
            <a:r>
              <a:rPr lang="en-CA" sz="2400" dirty="0">
                <a:solidFill>
                  <a:schemeClr val="accent1"/>
                </a:solidFill>
              </a:rPr>
              <a:t>Search Page: Select the appropriate grade level and subject</a:t>
            </a:r>
          </a:p>
        </p:txBody>
      </p:sp>
      <p:sp>
        <p:nvSpPr>
          <p:cNvPr id="5" name="Title 1"/>
          <p:cNvSpPr>
            <a:spLocks noGrp="1"/>
          </p:cNvSpPr>
          <p:nvPr>
            <p:ph type="title"/>
          </p:nvPr>
        </p:nvSpPr>
        <p:spPr>
          <a:xfrm>
            <a:off x="65048" y="332656"/>
            <a:ext cx="7635240" cy="914400"/>
          </a:xfrm>
        </p:spPr>
        <p:txBody>
          <a:bodyPr>
            <a:normAutofit/>
          </a:bodyPr>
          <a:lstStyle/>
          <a:p>
            <a:r>
              <a:rPr lang="en-CA" sz="3700" dirty="0"/>
              <a:t>Option 2 of 3 – Browse by Subject</a:t>
            </a:r>
          </a:p>
        </p:txBody>
      </p:sp>
      <p:sp>
        <p:nvSpPr>
          <p:cNvPr id="6" name="AutoShape 4" descr="https://outlook.office365.com/owa/service.svc/s/GetAttachmentThumbnail?id=AAMkAGNlZWNkNGNiLTcwNTgtNGM2NS1iYTI4LTcyOTUxZjE4YjU5NgBGAAAAAAAoujE2WwrUSpwVtJKgBwjEBwC9kJKAUTu1T5sq1z%2FwBX07AAAAcisuAABbnbaUDmPSSKSore1d63VVAAA9C156AAABEgAQAA%2F80lJlHzJIrjOOISaG7Cc%3D&amp;thumbnailType=2&amp;X-OWA-CANARY=Qe6oH_Thk0GqhGeCP101QGCSgfenDdQYdUC2G_W-bKg_C_XuA52gloptvxqt3U5dg7qzXVi3ttw."/>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p:nvPr/>
        </p:nvPicPr>
        <p:blipFill rotWithShape="1">
          <a:blip r:embed="rId3"/>
          <a:srcRect l="8654" t="7982" r="10256" b="12201"/>
          <a:stretch/>
        </p:blipFill>
        <p:spPr bwMode="auto">
          <a:xfrm>
            <a:off x="1043608" y="2273052"/>
            <a:ext cx="6912768"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3470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9341" y="1599291"/>
            <a:ext cx="8443664" cy="672479"/>
          </a:xfrm>
        </p:spPr>
        <p:txBody>
          <a:bodyPr vert="horz" lIns="91440" tIns="45720" rIns="91440" bIns="45720" rtlCol="0" anchor="t">
            <a:noAutofit/>
          </a:bodyPr>
          <a:lstStyle/>
          <a:p>
            <a:r>
              <a:rPr lang="en-CA" sz="2600" dirty="0">
                <a:solidFill>
                  <a:schemeClr val="accent1"/>
                </a:solidFill>
              </a:rPr>
              <a:t>Curriculum Page: Layout</a:t>
            </a:r>
          </a:p>
        </p:txBody>
      </p:sp>
      <p:sp>
        <p:nvSpPr>
          <p:cNvPr id="5" name="Title 1"/>
          <p:cNvSpPr>
            <a:spLocks noGrp="1"/>
          </p:cNvSpPr>
          <p:nvPr>
            <p:ph type="title"/>
          </p:nvPr>
        </p:nvSpPr>
        <p:spPr>
          <a:xfrm>
            <a:off x="63500" y="332656"/>
            <a:ext cx="7635240" cy="914400"/>
          </a:xfrm>
        </p:spPr>
        <p:txBody>
          <a:bodyPr>
            <a:normAutofit/>
          </a:bodyPr>
          <a:lstStyle/>
          <a:p>
            <a:r>
              <a:rPr lang="en-CA" sz="3700" dirty="0"/>
              <a:t>Option 2 of 3 – Browse by Subject</a:t>
            </a:r>
          </a:p>
        </p:txBody>
      </p:sp>
      <p:sp>
        <p:nvSpPr>
          <p:cNvPr id="6" name="AutoShape 4" descr="https://outlook.office365.com/owa/service.svc/s/GetAttachmentThumbnail?id=AAMkAGNlZWNkNGNiLTcwNTgtNGM2NS1iYTI4LTcyOTUxZjE4YjU5NgBGAAAAAAAoujE2WwrUSpwVtJKgBwjEBwC9kJKAUTu1T5sq1z%2FwBX07AAAAcisuAABbnbaUDmPSSKSore1d63VVAAA9C156AAABEgAQAA%2F80lJlHzJIrjOOISaG7Cc%3D&amp;thumbnailType=2&amp;X-OWA-CANARY=Qe6oH_Thk0GqhGeCP101QGCSgfenDdQYdUC2G_W-bKg_C_XuA52gloptvxqt3U5dg7qzXVi3ttw."/>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93" t="18269" r="39253" b="32672"/>
          <a:stretch/>
        </p:blipFill>
        <p:spPr bwMode="auto">
          <a:xfrm>
            <a:off x="1475656" y="2253846"/>
            <a:ext cx="6211035" cy="445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398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fontScale="90000"/>
          </a:bodyPr>
          <a:lstStyle/>
          <a:p>
            <a:r>
              <a:rPr lang="en-CA" sz="3400" dirty="0"/>
              <a:t>Option 3 of 3 – Printing the Curriculum</a:t>
            </a:r>
          </a:p>
        </p:txBody>
      </p:sp>
      <p:sp>
        <p:nvSpPr>
          <p:cNvPr id="4" name="Text Placeholder 3"/>
          <p:cNvSpPr>
            <a:spLocks noGrp="1"/>
          </p:cNvSpPr>
          <p:nvPr>
            <p:ph type="body" sz="quarter" idx="13"/>
          </p:nvPr>
        </p:nvSpPr>
        <p:spPr>
          <a:xfrm>
            <a:off x="179512" y="1628800"/>
            <a:ext cx="8964488" cy="664097"/>
          </a:xfrm>
        </p:spPr>
        <p:txBody>
          <a:bodyPr>
            <a:noAutofit/>
          </a:bodyPr>
          <a:lstStyle/>
          <a:p>
            <a:r>
              <a:rPr lang="en-CA" sz="2400" dirty="0">
                <a:solidFill>
                  <a:schemeClr val="accent1"/>
                </a:solidFill>
              </a:rPr>
              <a:t>Printing the Learning Standards with or without elaborations</a:t>
            </a:r>
          </a:p>
        </p:txBody>
      </p:sp>
      <p:pic>
        <p:nvPicPr>
          <p:cNvPr id="7" name="Picture 6"/>
          <p:cNvPicPr/>
          <p:nvPr/>
        </p:nvPicPr>
        <p:blipFill rotWithShape="1">
          <a:blip r:embed="rId3"/>
          <a:srcRect l="11404" t="7829" r="12172" b="8185"/>
          <a:stretch/>
        </p:blipFill>
        <p:spPr bwMode="auto">
          <a:xfrm>
            <a:off x="251520" y="2293392"/>
            <a:ext cx="6336704" cy="420222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61570" t="20713" r="22375" b="56620"/>
          <a:stretch/>
        </p:blipFill>
        <p:spPr bwMode="auto">
          <a:xfrm>
            <a:off x="6732240" y="4509120"/>
            <a:ext cx="2232248" cy="1986493"/>
          </a:xfrm>
          <a:prstGeom prst="rect">
            <a:avLst/>
          </a:prstGeom>
          <a:ln>
            <a:noFill/>
          </a:ln>
          <a:extLst>
            <a:ext uri="{53640926-AAD7-44D8-BBD7-CCE9431645EC}">
              <a14:shadowObscured xmlns:a14="http://schemas.microsoft.com/office/drawing/2010/main"/>
            </a:ext>
          </a:extLst>
        </p:spPr>
      </p:pic>
      <p:cxnSp>
        <p:nvCxnSpPr>
          <p:cNvPr id="11" name="Straight Arrow Connector 10"/>
          <p:cNvCxnSpPr/>
          <p:nvPr/>
        </p:nvCxnSpPr>
        <p:spPr>
          <a:xfrm>
            <a:off x="5004048" y="3140968"/>
            <a:ext cx="1955234" cy="19251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03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fontScale="90000"/>
          </a:bodyPr>
          <a:lstStyle/>
          <a:p>
            <a:r>
              <a:rPr lang="en-CA" sz="3400" dirty="0"/>
              <a:t>Option 3 of 3 – Printing the Curriculum</a:t>
            </a:r>
          </a:p>
        </p:txBody>
      </p:sp>
      <p:sp>
        <p:nvSpPr>
          <p:cNvPr id="4" name="Text Placeholder 3"/>
          <p:cNvSpPr>
            <a:spLocks noGrp="1"/>
          </p:cNvSpPr>
          <p:nvPr>
            <p:ph type="body" sz="quarter" idx="13"/>
          </p:nvPr>
        </p:nvSpPr>
        <p:spPr>
          <a:xfrm>
            <a:off x="227934" y="1628800"/>
            <a:ext cx="8546073" cy="664097"/>
          </a:xfrm>
        </p:spPr>
        <p:txBody>
          <a:bodyPr vert="horz" lIns="91440" tIns="45720" rIns="91440" bIns="45720" rtlCol="0" anchor="t">
            <a:noAutofit/>
          </a:bodyPr>
          <a:lstStyle/>
          <a:p>
            <a:r>
              <a:rPr lang="x-none" sz="2400" dirty="0">
                <a:solidFill>
                  <a:schemeClr val="accent1"/>
                </a:solidFill>
              </a:rPr>
              <a:t>Printing the Learning Standards: What are </a:t>
            </a:r>
            <a:r>
              <a:rPr lang="en-US" sz="2400" dirty="0">
                <a:solidFill>
                  <a:schemeClr val="accent1"/>
                </a:solidFill>
              </a:rPr>
              <a:t>e</a:t>
            </a:r>
            <a:r>
              <a:rPr lang="x-none" sz="2400" dirty="0">
                <a:solidFill>
                  <a:schemeClr val="accent1"/>
                </a:solidFill>
              </a:rPr>
              <a:t>laborations?</a:t>
            </a:r>
            <a:endParaRPr lang="en-US" sz="2400" dirty="0">
              <a:solidFill>
                <a:schemeClr val="accent1"/>
              </a:solidFill>
            </a:endParaRPr>
          </a:p>
        </p:txBody>
      </p:sp>
      <p:pic>
        <p:nvPicPr>
          <p:cNvPr id="6" name="Picture 5"/>
          <p:cNvPicPr/>
          <p:nvPr/>
        </p:nvPicPr>
        <p:blipFill rotWithShape="1">
          <a:blip r:embed="rId3"/>
          <a:srcRect l="12181" t="8332" r="13119" b="8572"/>
          <a:stretch/>
        </p:blipFill>
        <p:spPr bwMode="auto">
          <a:xfrm>
            <a:off x="1187624" y="2286124"/>
            <a:ext cx="6711024" cy="4195470"/>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5076054" y="3960440"/>
            <a:ext cx="2822593" cy="1584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4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fontScale="90000"/>
          </a:bodyPr>
          <a:lstStyle/>
          <a:p>
            <a:r>
              <a:rPr lang="en-CA" sz="3400" dirty="0"/>
              <a:t>Option 3 of 3 – Printing the Curriculum</a:t>
            </a:r>
          </a:p>
        </p:txBody>
      </p:sp>
      <p:sp>
        <p:nvSpPr>
          <p:cNvPr id="4" name="Text Placeholder 3"/>
          <p:cNvSpPr>
            <a:spLocks noGrp="1"/>
          </p:cNvSpPr>
          <p:nvPr>
            <p:ph type="body" sz="quarter" idx="13"/>
          </p:nvPr>
        </p:nvSpPr>
        <p:spPr>
          <a:xfrm>
            <a:off x="179512" y="1628800"/>
            <a:ext cx="8712968" cy="664097"/>
          </a:xfrm>
        </p:spPr>
        <p:txBody>
          <a:bodyPr>
            <a:noAutofit/>
          </a:bodyPr>
          <a:lstStyle/>
          <a:p>
            <a:r>
              <a:rPr lang="en-CA" sz="2400" dirty="0">
                <a:solidFill>
                  <a:schemeClr val="accent1"/>
                </a:solidFill>
              </a:rPr>
              <a:t>Printing the Learning Standards with or without elaborations</a:t>
            </a:r>
          </a:p>
        </p:txBody>
      </p:sp>
      <p:pic>
        <p:nvPicPr>
          <p:cNvPr id="7" name="Picture 6"/>
          <p:cNvPicPr/>
          <p:nvPr/>
        </p:nvPicPr>
        <p:blipFill rotWithShape="1">
          <a:blip r:embed="rId3"/>
          <a:srcRect l="18188" t="8597" r="19339" b="5430"/>
          <a:stretch/>
        </p:blipFill>
        <p:spPr bwMode="auto">
          <a:xfrm>
            <a:off x="251520" y="2494321"/>
            <a:ext cx="4320480" cy="3456384"/>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18188" t="8597" r="19466" b="5626"/>
          <a:stretch/>
        </p:blipFill>
        <p:spPr bwMode="auto">
          <a:xfrm>
            <a:off x="4572000" y="2492896"/>
            <a:ext cx="4320480"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539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635240" cy="914400"/>
          </a:xfrm>
        </p:spPr>
        <p:txBody>
          <a:bodyPr/>
          <a:lstStyle/>
          <a:p>
            <a:r>
              <a:rPr lang="en-CA" dirty="0"/>
              <a:t>Exploring the Website</a:t>
            </a:r>
          </a:p>
        </p:txBody>
      </p:sp>
      <p:sp>
        <p:nvSpPr>
          <p:cNvPr id="3" name="Content Placeholder 2"/>
          <p:cNvSpPr>
            <a:spLocks noGrp="1"/>
          </p:cNvSpPr>
          <p:nvPr>
            <p:ph idx="1"/>
          </p:nvPr>
        </p:nvSpPr>
        <p:spPr>
          <a:xfrm>
            <a:off x="371475" y="1657350"/>
            <a:ext cx="8353425" cy="4940002"/>
          </a:xfrm>
        </p:spPr>
        <p:txBody>
          <a:bodyPr vert="horz" lIns="91440" tIns="45720" rIns="91440" bIns="45720" rtlCol="0" anchor="t">
            <a:normAutofit fontScale="92500" lnSpcReduction="20000"/>
          </a:bodyPr>
          <a:lstStyle/>
          <a:p>
            <a:pPr marL="0" indent="0">
              <a:spcAft>
                <a:spcPts val="600"/>
              </a:spcAft>
              <a:buNone/>
            </a:pPr>
            <a:r>
              <a:rPr lang="x-none" sz="3500" dirty="0">
                <a:solidFill>
                  <a:schemeClr val="accent4"/>
                </a:solidFill>
                <a:latin typeface="Roboto Slab" pitchFamily="2" charset="0"/>
                <a:ea typeface="Roboto Slab" pitchFamily="2" charset="0"/>
              </a:rPr>
              <a:t>Now it’s your turn!</a:t>
            </a:r>
          </a:p>
          <a:p>
            <a:pPr marL="514350" indent="-514350">
              <a:spcAft>
                <a:spcPts val="600"/>
              </a:spcAft>
              <a:buClr>
                <a:schemeClr val="tx1"/>
              </a:buClr>
              <a:buFont typeface="+mj-lt"/>
              <a:buAutoNum type="arabicPeriod"/>
            </a:pPr>
            <a:r>
              <a:rPr lang="x-none" sz="2800" dirty="0"/>
              <a:t>Using "Browse by Subject" and the curriculum page download a printable copy of the learning standards for Grade 5 Math </a:t>
            </a:r>
            <a:r>
              <a:rPr lang="x-none" sz="2800" i="1" dirty="0"/>
              <a:t>with </a:t>
            </a:r>
            <a:r>
              <a:rPr lang="x-none" sz="2800" dirty="0"/>
              <a:t>elaborations</a:t>
            </a:r>
          </a:p>
          <a:p>
            <a:pPr marL="514350" indent="-514350">
              <a:spcAft>
                <a:spcPts val="600"/>
              </a:spcAft>
              <a:buClr>
                <a:schemeClr val="tx1"/>
              </a:buClr>
              <a:buFont typeface="+mj-lt"/>
              <a:buAutoNum type="arabicPeriod"/>
            </a:pPr>
            <a:r>
              <a:rPr lang="x-none" sz="2800" dirty="0">
                <a:solidFill>
                  <a:srgbClr val="6E86C3"/>
                </a:solidFill>
              </a:rPr>
              <a:t>Using "Browse by Subject" and the curriculum page find two </a:t>
            </a:r>
            <a:r>
              <a:rPr lang="x-none" sz="2800">
                <a:solidFill>
                  <a:srgbClr val="6E86C3"/>
                </a:solidFill>
              </a:rPr>
              <a:t>content items</a:t>
            </a:r>
            <a:r>
              <a:rPr lang="en-CA" sz="2800" dirty="0">
                <a:solidFill>
                  <a:srgbClr val="6E86C3"/>
                </a:solidFill>
              </a:rPr>
              <a:t> from Grade 9 ELA </a:t>
            </a:r>
            <a:r>
              <a:rPr lang="x-none" sz="2800">
                <a:solidFill>
                  <a:srgbClr val="6E86C3"/>
                </a:solidFill>
              </a:rPr>
              <a:t>that </a:t>
            </a:r>
            <a:r>
              <a:rPr lang="x-none" sz="2800" dirty="0">
                <a:solidFill>
                  <a:srgbClr val="6E86C3"/>
                </a:solidFill>
              </a:rPr>
              <a:t>connect </a:t>
            </a:r>
            <a:r>
              <a:rPr lang="x-none" sz="2800">
                <a:solidFill>
                  <a:srgbClr val="6E86C3"/>
                </a:solidFill>
              </a:rPr>
              <a:t>with the </a:t>
            </a:r>
            <a:r>
              <a:rPr lang="x-none" sz="2800" dirty="0">
                <a:solidFill>
                  <a:srgbClr val="6E86C3"/>
                </a:solidFill>
              </a:rPr>
              <a:t>big idea “texts are socially, culturally, and historically constructed”</a:t>
            </a:r>
          </a:p>
          <a:p>
            <a:pPr marL="514350" indent="-514350">
              <a:spcAft>
                <a:spcPts val="600"/>
              </a:spcAft>
              <a:buClr>
                <a:schemeClr val="tx1"/>
              </a:buClr>
              <a:buFont typeface="+mj-lt"/>
              <a:buAutoNum type="arabicPeriod"/>
            </a:pPr>
            <a:r>
              <a:rPr lang="x-none" sz="2800" dirty="0"/>
              <a:t>Using "Curriculum Search" find two subject areas that have cross-curricular connections to the concept of evolution</a:t>
            </a:r>
          </a:p>
          <a:p>
            <a:pPr marL="514350" indent="-514350">
              <a:buClr>
                <a:schemeClr val="tx1"/>
              </a:buClr>
              <a:buFont typeface="+mj-lt"/>
              <a:buAutoNum type="arabicPeriod"/>
            </a:pPr>
            <a:r>
              <a:rPr lang="x-none" sz="2800" dirty="0">
                <a:solidFill>
                  <a:srgbClr val="6E86C3"/>
                </a:solidFill>
              </a:rPr>
              <a:t>Using the "Instructional Samples" link find a sample math lesson</a:t>
            </a:r>
          </a:p>
        </p:txBody>
      </p:sp>
    </p:spTree>
    <p:extLst>
      <p:ext uri="{BB962C8B-B14F-4D97-AF65-F5344CB8AC3E}">
        <p14:creationId xmlns:p14="http://schemas.microsoft.com/office/powerpoint/2010/main" val="1670229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7635240" cy="914400"/>
          </a:xfrm>
        </p:spPr>
        <p:txBody>
          <a:bodyPr>
            <a:normAutofit/>
          </a:bodyPr>
          <a:lstStyle/>
          <a:p>
            <a:r>
              <a:rPr lang="en-CA" sz="4400" dirty="0"/>
              <a:t>Next Step…</a:t>
            </a:r>
          </a:p>
        </p:txBody>
      </p:sp>
      <p:sp>
        <p:nvSpPr>
          <p:cNvPr id="3" name="Content Placeholder 2"/>
          <p:cNvSpPr>
            <a:spLocks noGrp="1"/>
          </p:cNvSpPr>
          <p:nvPr>
            <p:ph idx="1"/>
          </p:nvPr>
        </p:nvSpPr>
        <p:spPr>
          <a:xfrm>
            <a:off x="395536" y="1812094"/>
            <a:ext cx="8398828" cy="4343400"/>
          </a:xfrm>
        </p:spPr>
        <p:txBody>
          <a:bodyPr vert="horz" lIns="91440" tIns="45720" rIns="91440" bIns="45720" rtlCol="0" anchor="t">
            <a:normAutofit/>
          </a:bodyPr>
          <a:lstStyle/>
          <a:p>
            <a:pPr marL="0" indent="0">
              <a:buNone/>
            </a:pPr>
            <a:r>
              <a:rPr lang="en-CA" dirty="0">
                <a:solidFill>
                  <a:schemeClr val="accent1"/>
                </a:solidFill>
                <a:latin typeface="Roboto Slab" pitchFamily="2" charset="0"/>
                <a:ea typeface="Roboto Slab" pitchFamily="2" charset="0"/>
              </a:rPr>
              <a:t>Using the website to plan for your classroom</a:t>
            </a:r>
          </a:p>
        </p:txBody>
      </p:sp>
      <p:pic>
        <p:nvPicPr>
          <p:cNvPr id="5" name="Picture 4"/>
          <p:cNvPicPr>
            <a:picLocks noChangeAspect="1"/>
          </p:cNvPicPr>
          <p:nvPr/>
        </p:nvPicPr>
        <p:blipFill rotWithShape="1">
          <a:blip r:embed="rId3"/>
          <a:srcRect l="8302" r="6422"/>
          <a:stretch/>
        </p:blipFill>
        <p:spPr>
          <a:xfrm>
            <a:off x="859138" y="2924944"/>
            <a:ext cx="7382106" cy="2808000"/>
          </a:xfrm>
          <a:prstGeom prst="rect">
            <a:avLst/>
          </a:prstGeom>
        </p:spPr>
      </p:pic>
    </p:spTree>
    <p:extLst>
      <p:ext uri="{BB962C8B-B14F-4D97-AF65-F5344CB8AC3E}">
        <p14:creationId xmlns:p14="http://schemas.microsoft.com/office/powerpoint/2010/main" val="109226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547"/>
          <a:stretch/>
        </p:blipFill>
        <p:spPr>
          <a:xfrm>
            <a:off x="4211960" y="2855151"/>
            <a:ext cx="4932040" cy="3960000"/>
          </a:xfrm>
          <a:prstGeom prst="rect">
            <a:avLst/>
          </a:prstGeom>
        </p:spPr>
      </p:pic>
      <p:sp>
        <p:nvSpPr>
          <p:cNvPr id="5" name="Title 4"/>
          <p:cNvSpPr>
            <a:spLocks noGrp="1"/>
          </p:cNvSpPr>
          <p:nvPr>
            <p:ph type="title"/>
          </p:nvPr>
        </p:nvSpPr>
        <p:spPr/>
        <p:txBody>
          <a:bodyPr/>
          <a:lstStyle/>
          <a:p>
            <a:r>
              <a:rPr lang="en-CA" dirty="0"/>
              <a:t>For this presentation… </a:t>
            </a:r>
          </a:p>
        </p:txBody>
      </p:sp>
      <p:sp>
        <p:nvSpPr>
          <p:cNvPr id="6" name="Content Placeholder 5"/>
          <p:cNvSpPr>
            <a:spLocks noGrp="1"/>
          </p:cNvSpPr>
          <p:nvPr>
            <p:ph idx="1"/>
          </p:nvPr>
        </p:nvSpPr>
        <p:spPr>
          <a:xfrm>
            <a:off x="395536" y="1844824"/>
            <a:ext cx="7635240" cy="4343400"/>
          </a:xfrm>
        </p:spPr>
        <p:txBody>
          <a:bodyPr vert="horz" lIns="91440" tIns="45720" rIns="91440" bIns="45720" rtlCol="0" anchor="t">
            <a:normAutofit/>
          </a:bodyPr>
          <a:lstStyle/>
          <a:p>
            <a:pPr marL="0" indent="0">
              <a:spcAft>
                <a:spcPts val="1200"/>
              </a:spcAft>
              <a:buNone/>
            </a:pPr>
            <a:r>
              <a:rPr lang="x-none" dirty="0">
                <a:solidFill>
                  <a:schemeClr val="accent1"/>
                </a:solidFill>
                <a:latin typeface="+mj-lt"/>
              </a:rPr>
              <a:t>Participants will need:</a:t>
            </a:r>
          </a:p>
          <a:p>
            <a:pPr lvl="1">
              <a:spcBef>
                <a:spcPts val="0"/>
              </a:spcBef>
              <a:buFont typeface="Arial" panose="020B0604020202020204" pitchFamily="34" charset="0"/>
              <a:buChar char="•"/>
              <a:tabLst>
                <a:tab pos="468000" algn="l"/>
              </a:tabLst>
            </a:pPr>
            <a:r>
              <a:rPr lang="x-none" dirty="0">
                <a:latin typeface="+mn-lt"/>
              </a:rPr>
              <a:t>Laptop or other device </a:t>
            </a:r>
            <a:r>
              <a:rPr lang="x-none">
                <a:latin typeface="+mn-lt"/>
              </a:rPr>
              <a:t>to </a:t>
            </a:r>
            <a:endParaRPr lang="en-CA" dirty="0" smtClean="0">
              <a:latin typeface="+mn-lt"/>
            </a:endParaRPr>
          </a:p>
          <a:p>
            <a:pPr marL="228600" lvl="1" indent="0">
              <a:spcBef>
                <a:spcPts val="0"/>
              </a:spcBef>
              <a:spcAft>
                <a:spcPts val="1800"/>
              </a:spcAft>
              <a:buNone/>
              <a:tabLst>
                <a:tab pos="468000" algn="l"/>
              </a:tabLst>
            </a:pPr>
            <a:r>
              <a:rPr lang="en-CA" dirty="0" smtClean="0">
                <a:latin typeface="+mn-lt"/>
              </a:rPr>
              <a:t>	</a:t>
            </a:r>
            <a:r>
              <a:rPr lang="x-none" smtClean="0">
                <a:latin typeface="+mn-lt"/>
              </a:rPr>
              <a:t>access</a:t>
            </a:r>
            <a:r>
              <a:rPr lang="en-CA" dirty="0" smtClean="0">
                <a:latin typeface="+mn-lt"/>
              </a:rPr>
              <a:t> </a:t>
            </a:r>
            <a:r>
              <a:rPr lang="en-CA" dirty="0">
                <a:latin typeface="+mn-lt"/>
              </a:rPr>
              <a:t>the internet</a:t>
            </a:r>
            <a:endParaRPr lang="x-none" dirty="0">
              <a:latin typeface="+mn-lt"/>
            </a:endParaRPr>
          </a:p>
          <a:p>
            <a:pPr lvl="1">
              <a:spcBef>
                <a:spcPts val="0"/>
              </a:spcBef>
              <a:buFont typeface="Arial" panose="020B0604020202020204" pitchFamily="34" charset="0"/>
              <a:buChar char="•"/>
              <a:tabLst>
                <a:tab pos="468000" algn="l"/>
              </a:tabLst>
            </a:pPr>
            <a:r>
              <a:rPr lang="x-none">
                <a:latin typeface="+mn-lt"/>
              </a:rPr>
              <a:t>Print out of </a:t>
            </a:r>
            <a:r>
              <a:rPr lang="en-CA" dirty="0">
                <a:latin typeface="+mn-lt"/>
              </a:rPr>
              <a:t>the </a:t>
            </a:r>
            <a:r>
              <a:rPr lang="x-none" smtClean="0">
                <a:latin typeface="+mn-lt"/>
              </a:rPr>
              <a:t>KDU</a:t>
            </a:r>
            <a:endParaRPr lang="en-CA" dirty="0" smtClean="0">
              <a:latin typeface="+mn-lt"/>
            </a:endParaRPr>
          </a:p>
          <a:p>
            <a:pPr marL="0" indent="0">
              <a:spcBef>
                <a:spcPts val="0"/>
              </a:spcBef>
              <a:buNone/>
              <a:tabLst>
                <a:tab pos="468000" algn="l"/>
              </a:tabLst>
            </a:pPr>
            <a:r>
              <a:rPr lang="en-CA" dirty="0" smtClean="0">
                <a:latin typeface="+mn-lt"/>
              </a:rPr>
              <a:t>	</a:t>
            </a:r>
            <a:r>
              <a:rPr lang="x-none" smtClean="0">
                <a:latin typeface="+mn-lt"/>
              </a:rPr>
              <a:t>planner</a:t>
            </a:r>
            <a:r>
              <a:rPr lang="en-CA" dirty="0" smtClean="0">
                <a:latin typeface="+mn-lt"/>
              </a:rPr>
              <a:t> </a:t>
            </a:r>
            <a:r>
              <a:rPr lang="en-CA" dirty="0">
                <a:latin typeface="+mn-lt"/>
              </a:rPr>
              <a:t>(provided)</a:t>
            </a:r>
            <a:endParaRPr lang="x-none">
              <a:latin typeface="+mn-lt"/>
            </a:endParaRPr>
          </a:p>
          <a:p>
            <a:pPr marL="0" indent="0">
              <a:buNone/>
            </a:pPr>
            <a:endParaRPr lang="en-CA" sz="3200" b="1" dirty="0">
              <a:latin typeface="Cambria" pitchFamily="18" charset="0"/>
            </a:endParaRPr>
          </a:p>
          <a:p>
            <a:endParaRPr lang="en-CA" dirty="0"/>
          </a:p>
          <a:p>
            <a:endParaRPr lang="en-CA" dirty="0"/>
          </a:p>
          <a:p>
            <a:endParaRPr lang="en-CA" dirty="0"/>
          </a:p>
        </p:txBody>
      </p:sp>
    </p:spTree>
    <p:extLst>
      <p:ext uri="{BB962C8B-B14F-4D97-AF65-F5344CB8AC3E}">
        <p14:creationId xmlns:p14="http://schemas.microsoft.com/office/powerpoint/2010/main" val="3788414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lstStyle/>
          <a:p>
            <a:r>
              <a:rPr lang="en-US" dirty="0"/>
              <a:t>The Curriculum Model</a:t>
            </a:r>
          </a:p>
        </p:txBody>
      </p:sp>
      <p:pic>
        <p:nvPicPr>
          <p:cNvPr id="4" name="Content Placeholder 3">
            <a:hlinkClick r:id="rId4"/>
          </p:cNvPr>
          <p:cNvPicPr>
            <a:picLocks noGrp="1"/>
          </p:cNvPicPr>
          <p:nvPr>
            <p:ph idx="1"/>
            <a:videoFile r:link="rId1"/>
          </p:nvPr>
        </p:nvPicPr>
        <p:blipFill>
          <a:blip r:embed="rId5"/>
          <a:stretch>
            <a:fillRect/>
          </a:stretch>
        </p:blipFill>
        <p:spPr>
          <a:xfrm>
            <a:off x="828675" y="1657350"/>
            <a:ext cx="7459723" cy="4875548"/>
          </a:xfrm>
          <a:prstGeom prst="rect">
            <a:avLst/>
          </a:prstGeom>
        </p:spPr>
      </p:pic>
    </p:spTree>
    <p:extLst>
      <p:ext uri="{BB962C8B-B14F-4D97-AF65-F5344CB8AC3E}">
        <p14:creationId xmlns:p14="http://schemas.microsoft.com/office/powerpoint/2010/main" val="241055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8" y="332656"/>
            <a:ext cx="7635240" cy="914400"/>
          </a:xfrm>
        </p:spPr>
        <p:txBody>
          <a:bodyPr>
            <a:normAutofit/>
          </a:bodyPr>
          <a:lstStyle/>
          <a:p>
            <a:r>
              <a:rPr lang="en-CA" sz="4400" dirty="0"/>
              <a:t>Planning: KDU Model</a:t>
            </a:r>
          </a:p>
        </p:txBody>
      </p:sp>
      <p:pic>
        <p:nvPicPr>
          <p:cNvPr id="2" name="Content Placeholder 1" descr="curriculum_model.png"/>
          <p:cNvPicPr>
            <a:picLocks noGrp="1" noChangeAspect="1"/>
          </p:cNvPicPr>
          <p:nvPr>
            <p:ph idx="1"/>
          </p:nvPr>
        </p:nvPicPr>
        <p:blipFill>
          <a:blip r:embed="rId3">
            <a:extLst>
              <a:ext uri="{28A0092B-C50C-407E-A947-70E740481C1C}">
                <a14:useLocalDpi xmlns:a14="http://schemas.microsoft.com/office/drawing/2010/main" val="0"/>
              </a:ext>
            </a:extLst>
          </a:blip>
          <a:srcRect l="-37426" r="-37426"/>
          <a:stretch>
            <a:fillRect/>
          </a:stretch>
        </p:blipFill>
        <p:spPr>
          <a:xfrm>
            <a:off x="-56135" y="1524000"/>
            <a:ext cx="9200135" cy="5233610"/>
          </a:xfrm>
          <a:prstGeom prst="rect">
            <a:avLst/>
          </a:prstGeom>
        </p:spPr>
      </p:pic>
      <p:sp>
        <p:nvSpPr>
          <p:cNvPr id="3" name="TextBox 2"/>
          <p:cNvSpPr txBox="1"/>
          <p:nvPr/>
        </p:nvSpPr>
        <p:spPr>
          <a:xfrm>
            <a:off x="0" y="3212976"/>
            <a:ext cx="2592288" cy="1200329"/>
          </a:xfrm>
          <a:prstGeom prst="rect">
            <a:avLst/>
          </a:prstGeom>
          <a:noFill/>
        </p:spPr>
        <p:txBody>
          <a:bodyPr wrap="square" rtlCol="0">
            <a:spAutoFit/>
          </a:bodyPr>
          <a:lstStyle/>
          <a:p>
            <a:pPr algn="ctr"/>
            <a:r>
              <a:rPr lang="en-CA" sz="2400" dirty="0">
                <a:solidFill>
                  <a:srgbClr val="45C1D0"/>
                </a:solidFill>
                <a:latin typeface="Roboto Slab"/>
                <a:cs typeface="Calibri"/>
              </a:rPr>
              <a:t>Curricular Competencies (</a:t>
            </a:r>
            <a:r>
              <a:rPr lang="en-CA" sz="2400" dirty="0" smtClean="0">
                <a:solidFill>
                  <a:srgbClr val="45C1D0"/>
                </a:solidFill>
                <a:latin typeface="Roboto Slab"/>
                <a:cs typeface="Calibri"/>
              </a:rPr>
              <a:t>Do)</a:t>
            </a:r>
            <a:endParaRPr lang="en-CA" sz="2400" dirty="0">
              <a:solidFill>
                <a:srgbClr val="45C1D0"/>
              </a:solidFill>
              <a:latin typeface="Roboto Slab"/>
              <a:cs typeface="Calibri"/>
            </a:endParaRPr>
          </a:p>
        </p:txBody>
      </p:sp>
      <p:sp>
        <p:nvSpPr>
          <p:cNvPr id="5" name="TextBox 4"/>
          <p:cNvSpPr txBox="1"/>
          <p:nvPr/>
        </p:nvSpPr>
        <p:spPr>
          <a:xfrm>
            <a:off x="5730142" y="1877542"/>
            <a:ext cx="2736304" cy="830997"/>
          </a:xfrm>
          <a:prstGeom prst="rect">
            <a:avLst/>
          </a:prstGeom>
          <a:noFill/>
        </p:spPr>
        <p:txBody>
          <a:bodyPr wrap="square" rtlCol="0">
            <a:spAutoFit/>
          </a:bodyPr>
          <a:lstStyle/>
          <a:p>
            <a:pPr algn="ctr"/>
            <a:r>
              <a:rPr lang="en-CA" sz="2400" dirty="0">
                <a:solidFill>
                  <a:srgbClr val="FF6E25"/>
                </a:solidFill>
                <a:latin typeface="Roboto Slab"/>
                <a:cs typeface="Calibri"/>
              </a:rPr>
              <a:t>Big </a:t>
            </a:r>
            <a:r>
              <a:rPr lang="en-CA" sz="2400" dirty="0" smtClean="0">
                <a:solidFill>
                  <a:srgbClr val="FF6E25"/>
                </a:solidFill>
                <a:latin typeface="Roboto Slab"/>
                <a:cs typeface="Calibri"/>
              </a:rPr>
              <a:t>Ideas</a:t>
            </a:r>
            <a:endParaRPr lang="en-CA" sz="2400" dirty="0">
              <a:solidFill>
                <a:srgbClr val="FF6E25"/>
              </a:solidFill>
              <a:latin typeface="Roboto Slab"/>
              <a:cs typeface="Calibri"/>
            </a:endParaRPr>
          </a:p>
          <a:p>
            <a:pPr algn="ctr"/>
            <a:r>
              <a:rPr lang="en-CA" sz="2400" dirty="0">
                <a:solidFill>
                  <a:srgbClr val="FF6E25"/>
                </a:solidFill>
                <a:latin typeface="Roboto Slab"/>
                <a:cs typeface="Calibri"/>
              </a:rPr>
              <a:t> (</a:t>
            </a:r>
            <a:r>
              <a:rPr lang="en-CA" sz="2400" dirty="0" smtClean="0">
                <a:solidFill>
                  <a:srgbClr val="FF6E25"/>
                </a:solidFill>
                <a:latin typeface="Roboto Slab"/>
                <a:cs typeface="Calibri"/>
              </a:rPr>
              <a:t>Understand)</a:t>
            </a:r>
            <a:endParaRPr lang="en-CA" sz="2400" dirty="0">
              <a:solidFill>
                <a:srgbClr val="FF6E25"/>
              </a:solidFill>
              <a:latin typeface="Roboto Slab"/>
              <a:cs typeface="Calibri"/>
            </a:endParaRPr>
          </a:p>
        </p:txBody>
      </p:sp>
      <p:sp>
        <p:nvSpPr>
          <p:cNvPr id="6" name="TextBox 5"/>
          <p:cNvSpPr txBox="1"/>
          <p:nvPr/>
        </p:nvSpPr>
        <p:spPr>
          <a:xfrm>
            <a:off x="7073258" y="5101733"/>
            <a:ext cx="1641376" cy="830997"/>
          </a:xfrm>
          <a:prstGeom prst="rect">
            <a:avLst/>
          </a:prstGeom>
          <a:noFill/>
        </p:spPr>
        <p:txBody>
          <a:bodyPr wrap="square" rtlCol="0">
            <a:spAutoFit/>
          </a:bodyPr>
          <a:lstStyle/>
          <a:p>
            <a:pPr algn="ctr"/>
            <a:r>
              <a:rPr lang="en-CA" sz="2400" dirty="0">
                <a:solidFill>
                  <a:prstClr val="black">
                    <a:lumMod val="65000"/>
                    <a:lumOff val="35000"/>
                  </a:prstClr>
                </a:solidFill>
                <a:latin typeface="Roboto Slab"/>
                <a:cs typeface="Calibri"/>
              </a:rPr>
              <a:t>Content </a:t>
            </a:r>
            <a:endParaRPr lang="en-CA" sz="2400" dirty="0" smtClean="0">
              <a:solidFill>
                <a:prstClr val="black">
                  <a:lumMod val="65000"/>
                  <a:lumOff val="35000"/>
                </a:prstClr>
              </a:solidFill>
              <a:latin typeface="Roboto Slab"/>
              <a:cs typeface="Calibri"/>
            </a:endParaRPr>
          </a:p>
          <a:p>
            <a:pPr algn="ctr"/>
            <a:r>
              <a:rPr lang="en-CA" sz="2400" dirty="0" smtClean="0">
                <a:solidFill>
                  <a:prstClr val="black">
                    <a:lumMod val="65000"/>
                    <a:lumOff val="35000"/>
                  </a:prstClr>
                </a:solidFill>
                <a:latin typeface="Roboto Slab"/>
                <a:cs typeface="Calibri"/>
              </a:rPr>
              <a:t>(Know)</a:t>
            </a:r>
            <a:endParaRPr lang="en-CA" sz="2400" dirty="0">
              <a:solidFill>
                <a:prstClr val="black">
                  <a:lumMod val="65000"/>
                  <a:lumOff val="35000"/>
                </a:prstClr>
              </a:solidFill>
              <a:latin typeface="Roboto Slab"/>
              <a:cs typeface="Calibri"/>
            </a:endParaRPr>
          </a:p>
        </p:txBody>
      </p:sp>
    </p:spTree>
    <p:extLst>
      <p:ext uri="{BB962C8B-B14F-4D97-AF65-F5344CB8AC3E}">
        <p14:creationId xmlns:p14="http://schemas.microsoft.com/office/powerpoint/2010/main" val="395979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x-none"/>
              <a:t>KDU Example – Content</a:t>
            </a:r>
            <a:r>
              <a:rPr lang="en-CA" dirty="0"/>
              <a:t> (K)</a:t>
            </a:r>
          </a:p>
        </p:txBody>
      </p:sp>
      <p:pic>
        <p:nvPicPr>
          <p:cNvPr id="6" name="Picture 5" descr="Screen Shot 2016-11-15 at 2.4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6" y="1682150"/>
            <a:ext cx="4390611" cy="4724400"/>
          </a:xfrm>
          <a:prstGeom prst="rect">
            <a:avLst/>
          </a:prstGeom>
        </p:spPr>
      </p:pic>
      <p:pic>
        <p:nvPicPr>
          <p:cNvPr id="3" name="Picture 2" descr="Screen Shot 2016-11-29 at 9.26.18 PM.png"/>
          <p:cNvPicPr>
            <a:picLocks noChangeAspect="1"/>
          </p:cNvPicPr>
          <p:nvPr/>
        </p:nvPicPr>
        <p:blipFill>
          <a:blip r:embed="rId4"/>
          <a:stretch>
            <a:fillRect/>
          </a:stretch>
        </p:blipFill>
        <p:spPr>
          <a:xfrm>
            <a:off x="4552950" y="1962508"/>
            <a:ext cx="4435634" cy="4170018"/>
          </a:xfrm>
          <a:prstGeom prst="rect">
            <a:avLst/>
          </a:prstGeom>
        </p:spPr>
      </p:pic>
      <p:cxnSp>
        <p:nvCxnSpPr>
          <p:cNvPr id="2" name="Straight Arrow Connector 1"/>
          <p:cNvCxnSpPr/>
          <p:nvPr/>
        </p:nvCxnSpPr>
        <p:spPr>
          <a:xfrm flipV="1">
            <a:off x="3974231" y="3496729"/>
            <a:ext cx="1596885" cy="575736"/>
          </a:xfrm>
          <a:prstGeom prst="straightConnector1">
            <a:avLst/>
          </a:prstGeom>
          <a:ln w="57150" cmpd="sng">
            <a:solidFill>
              <a:srgbClr val="3C4C5C"/>
            </a:solidFill>
            <a:headEnd type="none"/>
            <a:tailEnd type="triangle"/>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815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63" y="276225"/>
            <a:ext cx="7715151" cy="849313"/>
          </a:xfrm>
        </p:spPr>
        <p:txBody>
          <a:bodyPr>
            <a:noAutofit/>
          </a:bodyPr>
          <a:lstStyle/>
          <a:p>
            <a:r>
              <a:rPr lang="x-none" sz="2800"/>
              <a:t>KDU Example - Curricular Competencies (D)</a:t>
            </a:r>
          </a:p>
        </p:txBody>
      </p:sp>
      <p:pic>
        <p:nvPicPr>
          <p:cNvPr id="6" name="Picture 5" descr="Screen Shot 2016-11-15 at 2.4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6" y="1682150"/>
            <a:ext cx="4390611" cy="4724400"/>
          </a:xfrm>
          <a:prstGeom prst="rect">
            <a:avLst/>
          </a:prstGeom>
        </p:spPr>
      </p:pic>
      <p:pic>
        <p:nvPicPr>
          <p:cNvPr id="3" name="Picture 2" descr="Screen Shot 2016-11-29 at 9.26.09 PM.png"/>
          <p:cNvPicPr>
            <a:picLocks noChangeAspect="1"/>
          </p:cNvPicPr>
          <p:nvPr/>
        </p:nvPicPr>
        <p:blipFill>
          <a:blip r:embed="rId4"/>
          <a:stretch>
            <a:fillRect/>
          </a:stretch>
        </p:blipFill>
        <p:spPr>
          <a:xfrm>
            <a:off x="4485736" y="1926565"/>
            <a:ext cx="4651513" cy="4246713"/>
          </a:xfrm>
          <a:prstGeom prst="rect">
            <a:avLst/>
          </a:prstGeom>
        </p:spPr>
      </p:pic>
      <p:cxnSp>
        <p:nvCxnSpPr>
          <p:cNvPr id="2" name="Straight Arrow Connector 1"/>
          <p:cNvCxnSpPr/>
          <p:nvPr/>
        </p:nvCxnSpPr>
        <p:spPr>
          <a:xfrm flipV="1">
            <a:off x="1963607" y="3192465"/>
            <a:ext cx="3270698" cy="1063815"/>
          </a:xfrm>
          <a:prstGeom prst="straightConnector1">
            <a:avLst/>
          </a:prstGeom>
          <a:ln w="57150" cmpd="sng">
            <a:solidFill>
              <a:srgbClr val="5B8DD6"/>
            </a:solidFill>
            <a:headEnd type="none"/>
            <a:tailEnd type="triangle"/>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4127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1-29 at 9.25.19 PM.png"/>
          <p:cNvPicPr>
            <a:picLocks noChangeAspect="1"/>
          </p:cNvPicPr>
          <p:nvPr/>
        </p:nvPicPr>
        <p:blipFill>
          <a:blip r:embed="rId3"/>
          <a:stretch>
            <a:fillRect/>
          </a:stretch>
        </p:blipFill>
        <p:spPr>
          <a:xfrm>
            <a:off x="4550156" y="2000250"/>
            <a:ext cx="4510367" cy="4197304"/>
          </a:xfrm>
          <a:prstGeom prst="rect">
            <a:avLst/>
          </a:prstGeom>
        </p:spPr>
      </p:pic>
      <p:sp>
        <p:nvSpPr>
          <p:cNvPr id="4" name="Title 3"/>
          <p:cNvSpPr>
            <a:spLocks noGrp="1"/>
          </p:cNvSpPr>
          <p:nvPr>
            <p:ph type="title"/>
          </p:nvPr>
        </p:nvSpPr>
        <p:spPr/>
        <p:txBody>
          <a:bodyPr>
            <a:normAutofit fontScale="90000"/>
          </a:bodyPr>
          <a:lstStyle/>
          <a:p>
            <a:r>
              <a:rPr lang="x-none"/>
              <a:t>KDU Example - Big Ideas (U)</a:t>
            </a:r>
          </a:p>
        </p:txBody>
      </p:sp>
      <p:pic>
        <p:nvPicPr>
          <p:cNvPr id="6" name="Picture 5" descr="Screen Shot 2016-11-15 at 2.46.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6" y="1682150"/>
            <a:ext cx="4390611" cy="4724400"/>
          </a:xfrm>
          <a:prstGeom prst="rect">
            <a:avLst/>
          </a:prstGeom>
        </p:spPr>
      </p:pic>
      <p:cxnSp>
        <p:nvCxnSpPr>
          <p:cNvPr id="3" name="Straight Arrow Connector 2"/>
          <p:cNvCxnSpPr/>
          <p:nvPr/>
        </p:nvCxnSpPr>
        <p:spPr>
          <a:xfrm>
            <a:off x="971600" y="2636912"/>
            <a:ext cx="4392488" cy="1152128"/>
          </a:xfrm>
          <a:prstGeom prst="straightConnector1">
            <a:avLst/>
          </a:prstGeom>
          <a:ln w="57150" cmpd="sng">
            <a:solidFill>
              <a:srgbClr val="E57405"/>
            </a:solidFill>
            <a:headEnd type="none"/>
            <a:tailEnd type="triangle"/>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337111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332656"/>
            <a:ext cx="7635240" cy="914400"/>
          </a:xfrm>
        </p:spPr>
        <p:txBody>
          <a:bodyPr/>
          <a:lstStyle/>
          <a:p>
            <a:r>
              <a:rPr lang="x-none"/>
              <a:t>KDU Example - Concepts</a:t>
            </a:r>
          </a:p>
        </p:txBody>
      </p:sp>
      <p:sp>
        <p:nvSpPr>
          <p:cNvPr id="2" name="TextBox 1"/>
          <p:cNvSpPr txBox="1"/>
          <p:nvPr/>
        </p:nvSpPr>
        <p:spPr>
          <a:xfrm>
            <a:off x="266700" y="1933575"/>
            <a:ext cx="8374063" cy="3354765"/>
          </a:xfrm>
          <a:prstGeom prst="rect">
            <a:avLst/>
          </a:prstGeom>
        </p:spPr>
        <p:txBody>
          <a:bodyPr rtlCol="0">
            <a:spAutoFit/>
          </a:bodyPr>
          <a:lstStyle/>
          <a:p>
            <a:r>
              <a:rPr lang="x-none" sz="3200" dirty="0"/>
              <a:t>The following concepts were drawn </a:t>
            </a:r>
            <a:r>
              <a:rPr lang="x-none" sz="3200"/>
              <a:t>from </a:t>
            </a:r>
            <a:r>
              <a:rPr lang="en-CA" sz="3200" dirty="0"/>
              <a:t>the</a:t>
            </a:r>
            <a:r>
              <a:rPr lang="x-none" sz="3200"/>
              <a:t> </a:t>
            </a:r>
            <a:r>
              <a:rPr lang="x-none" sz="3200" dirty="0"/>
              <a:t>big </a:t>
            </a:r>
            <a:r>
              <a:rPr lang="x-none" sz="3200"/>
              <a:t>idea:</a:t>
            </a:r>
          </a:p>
          <a:p>
            <a:pPr marL="457200" indent="-457200">
              <a:buFont typeface="Arial" panose="020B0604020202020204" pitchFamily="34" charset="0"/>
              <a:buChar char="•"/>
            </a:pPr>
            <a:endParaRPr lang="en-CA" sz="3200" dirty="0"/>
          </a:p>
          <a:p>
            <a:pPr marL="914400" lvl="1" indent="-457200">
              <a:spcAft>
                <a:spcPts val="1200"/>
              </a:spcAft>
              <a:buFont typeface="Arial" panose="020B0604020202020204" pitchFamily="34" charset="0"/>
              <a:buChar char="•"/>
            </a:pPr>
            <a:r>
              <a:rPr lang="en-CA" sz="3200" dirty="0"/>
              <a:t>Living things</a:t>
            </a:r>
          </a:p>
          <a:p>
            <a:pPr marL="914400" lvl="1" indent="-457200">
              <a:spcAft>
                <a:spcPts val="1200"/>
              </a:spcAft>
              <a:buFont typeface="Arial" panose="020B0604020202020204" pitchFamily="34" charset="0"/>
              <a:buChar char="•"/>
            </a:pPr>
            <a:r>
              <a:rPr lang="en-CA" sz="3200" dirty="0"/>
              <a:t>Diversity</a:t>
            </a:r>
          </a:p>
          <a:p>
            <a:pPr marL="914400" lvl="1" indent="-457200">
              <a:spcAft>
                <a:spcPts val="1200"/>
              </a:spcAft>
              <a:buFont typeface="Arial" panose="020B0604020202020204" pitchFamily="34" charset="0"/>
              <a:buChar char="•"/>
            </a:pPr>
            <a:r>
              <a:rPr lang="en-CA" sz="3200" dirty="0"/>
              <a:t>Interactions</a:t>
            </a:r>
            <a:endParaRPr lang="x-none" sz="3200"/>
          </a:p>
        </p:txBody>
      </p:sp>
      <p:pic>
        <p:nvPicPr>
          <p:cNvPr id="1028" name="Picture 4" descr="http://thispersonstinks.com/wp-content/uploads/2013/09/Comp_ist2_6702437-many-targets-concept.127438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797380"/>
            <a:ext cx="4236094" cy="317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25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6200" y="332656"/>
            <a:ext cx="7635240" cy="914400"/>
          </a:xfrm>
        </p:spPr>
        <p:txBody>
          <a:bodyPr/>
          <a:lstStyle/>
          <a:p>
            <a:r>
              <a:rPr lang="x-none"/>
              <a:t>KDU Example – Grade 3</a:t>
            </a:r>
          </a:p>
        </p:txBody>
      </p:sp>
      <p:pic>
        <p:nvPicPr>
          <p:cNvPr id="5" name="Picture 4" descr="Screen Shot 2016-11-15 at 2.4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400"/>
            <a:ext cx="4390611" cy="4724400"/>
          </a:xfrm>
          <a:prstGeom prst="rect">
            <a:avLst/>
          </a:prstGeom>
        </p:spPr>
      </p:pic>
      <p:pic>
        <p:nvPicPr>
          <p:cNvPr id="6" name="Picture 5"/>
          <p:cNvPicPr/>
          <p:nvPr/>
        </p:nvPicPr>
        <p:blipFill rotWithShape="1">
          <a:blip r:embed="rId4"/>
          <a:srcRect l="27044" t="21441" r="27983" b="8103"/>
          <a:stretch/>
        </p:blipFill>
        <p:spPr bwMode="auto">
          <a:xfrm>
            <a:off x="4572000" y="1970348"/>
            <a:ext cx="4459653" cy="41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4049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628800"/>
            <a:ext cx="8064896" cy="4262705"/>
          </a:xfrm>
          <a:prstGeom prst="rect">
            <a:avLst/>
          </a:prstGeom>
          <a:noFill/>
        </p:spPr>
        <p:txBody>
          <a:bodyPr wrap="square" rtlCol="0" anchor="t">
            <a:spAutoFit/>
          </a:bodyPr>
          <a:lstStyle/>
          <a:p>
            <a:r>
              <a:rPr lang="x-none" sz="3500">
                <a:solidFill>
                  <a:schemeClr val="accent1"/>
                </a:solidFill>
                <a:latin typeface="+mj-lt"/>
              </a:rPr>
              <a:t>20 minutes</a:t>
            </a:r>
            <a:r>
              <a:rPr lang="en-CA" sz="3500" dirty="0">
                <a:solidFill>
                  <a:schemeClr val="accent1"/>
                </a:solidFill>
                <a:latin typeface="+mj-lt"/>
              </a:rPr>
              <a:t>…</a:t>
            </a:r>
          </a:p>
          <a:p>
            <a:pPr marL="285750" indent="-285750">
              <a:buFont typeface="Arial" panose="020B0604020202020204" pitchFamily="34" charset="0"/>
              <a:buChar char="•"/>
            </a:pPr>
            <a:endParaRPr lang="en-CA" sz="2000" dirty="0"/>
          </a:p>
          <a:p>
            <a:pPr marL="285750" indent="-285750">
              <a:buClr>
                <a:schemeClr val="tx1"/>
              </a:buClr>
              <a:buFont typeface="Arial" panose="020B0604020202020204" pitchFamily="34" charset="0"/>
              <a:buChar char="•"/>
            </a:pPr>
            <a:r>
              <a:rPr lang="en-CA" sz="3200" dirty="0"/>
              <a:t>Elementary teachers: work in grade groups using the Science curriculum</a:t>
            </a:r>
          </a:p>
          <a:p>
            <a:pPr marL="285750" indent="-285750">
              <a:buClr>
                <a:schemeClr val="tx1"/>
              </a:buClr>
              <a:buFont typeface="Arial" panose="020B0604020202020204" pitchFamily="34" charset="0"/>
              <a:buChar char="•"/>
            </a:pPr>
            <a:endParaRPr lang="en-CA" sz="1200" dirty="0"/>
          </a:p>
          <a:p>
            <a:pPr marL="285750" indent="-285750">
              <a:buClr>
                <a:schemeClr val="tx1"/>
              </a:buClr>
              <a:buFont typeface="Arial" panose="020B0604020202020204" pitchFamily="34" charset="0"/>
              <a:buChar char="•"/>
            </a:pPr>
            <a:r>
              <a:rPr lang="en-CA" sz="3200" dirty="0"/>
              <a:t>Secondary teachers: work in </a:t>
            </a:r>
            <a:r>
              <a:rPr lang="x-none" sz="3200"/>
              <a:t>subject groups</a:t>
            </a:r>
          </a:p>
          <a:p>
            <a:pPr marL="285750" indent="-285750">
              <a:buClr>
                <a:schemeClr val="tx1"/>
              </a:buClr>
              <a:buFont typeface="Arial" panose="020B0604020202020204" pitchFamily="34" charset="0"/>
              <a:buChar char="•"/>
            </a:pPr>
            <a:endParaRPr lang="en-CA" sz="1200" dirty="0"/>
          </a:p>
          <a:p>
            <a:pPr marL="285750" indent="-285750">
              <a:buClr>
                <a:schemeClr val="tx1"/>
              </a:buClr>
              <a:buFont typeface="Arial" panose="020B0604020202020204" pitchFamily="34" charset="0"/>
              <a:buChar char="•"/>
            </a:pPr>
            <a:r>
              <a:rPr lang="en-CA" sz="3200" dirty="0"/>
              <a:t>C</a:t>
            </a:r>
            <a:r>
              <a:rPr lang="x-none" sz="3200"/>
              <a:t>hoose </a:t>
            </a:r>
            <a:r>
              <a:rPr lang="en-CA" sz="3200" dirty="0"/>
              <a:t>where you’d like to start (either the K, D, or U)</a:t>
            </a:r>
            <a:r>
              <a:rPr lang="x-none" sz="3200" dirty="0"/>
              <a:t> </a:t>
            </a:r>
            <a:r>
              <a:rPr lang="en-CA" sz="3200" dirty="0"/>
              <a:t>and then fill in the entire planner</a:t>
            </a:r>
          </a:p>
        </p:txBody>
      </p:sp>
      <p:sp>
        <p:nvSpPr>
          <p:cNvPr id="6" name="Title 1"/>
          <p:cNvSpPr>
            <a:spLocks noGrp="1"/>
          </p:cNvSpPr>
          <p:nvPr>
            <p:ph type="title"/>
          </p:nvPr>
        </p:nvSpPr>
        <p:spPr>
          <a:xfrm>
            <a:off x="107504" y="332656"/>
            <a:ext cx="7635240" cy="914400"/>
          </a:xfrm>
        </p:spPr>
        <p:txBody>
          <a:bodyPr/>
          <a:lstStyle/>
          <a:p>
            <a:r>
              <a:rPr lang="x-none"/>
              <a:t>Exploring the KDU Planner</a:t>
            </a:r>
          </a:p>
        </p:txBody>
      </p:sp>
    </p:spTree>
    <p:extLst>
      <p:ext uri="{BB962C8B-B14F-4D97-AF65-F5344CB8AC3E}">
        <p14:creationId xmlns:p14="http://schemas.microsoft.com/office/powerpoint/2010/main" val="2359954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5148064" y="2015726"/>
            <a:ext cx="3474720" cy="4280519"/>
          </a:xfrm>
        </p:spPr>
        <p:txBody>
          <a:bodyPr/>
          <a:lstStyle/>
          <a:p>
            <a:pPr marL="457200" indent="-457200">
              <a:buFont typeface="Arial" panose="020B0604020202020204" pitchFamily="34" charset="0"/>
              <a:buChar char="•"/>
            </a:pPr>
            <a:r>
              <a:rPr lang="en-CA" dirty="0"/>
              <a:t>Re-cap of what we know re: KDU</a:t>
            </a:r>
          </a:p>
          <a:p>
            <a:endParaRPr lang="en-CA" dirty="0"/>
          </a:p>
          <a:p>
            <a:pPr marL="457200" indent="-457200">
              <a:buFont typeface="Arial" panose="020B0604020202020204" pitchFamily="34" charset="0"/>
              <a:buChar char="•"/>
            </a:pPr>
            <a:r>
              <a:rPr lang="en-CA" dirty="0"/>
              <a:t>Taking it further?</a:t>
            </a:r>
          </a:p>
          <a:p>
            <a:endParaRPr lang="en-CA" dirty="0"/>
          </a:p>
          <a:p>
            <a:endParaRPr lang="en-CA" dirty="0"/>
          </a:p>
        </p:txBody>
      </p:sp>
      <p:sp>
        <p:nvSpPr>
          <p:cNvPr id="17" name="Title 16"/>
          <p:cNvSpPr>
            <a:spLocks noGrp="1"/>
          </p:cNvSpPr>
          <p:nvPr>
            <p:ph type="title"/>
          </p:nvPr>
        </p:nvSpPr>
        <p:spPr>
          <a:xfrm>
            <a:off x="107504" y="332656"/>
            <a:ext cx="7635240" cy="914400"/>
          </a:xfrm>
        </p:spPr>
        <p:txBody>
          <a:bodyPr/>
          <a:lstStyle/>
          <a:p>
            <a:r>
              <a:rPr lang="en-CA" dirty="0"/>
              <a:t>What’s Next?</a:t>
            </a:r>
          </a:p>
        </p:txBody>
      </p:sp>
      <p:pic>
        <p:nvPicPr>
          <p:cNvPr id="5" name="Picture 4"/>
          <p:cNvPicPr>
            <a:picLocks noChangeAspect="1"/>
          </p:cNvPicPr>
          <p:nvPr/>
        </p:nvPicPr>
        <p:blipFill>
          <a:blip r:embed="rId3"/>
          <a:stretch>
            <a:fillRect/>
          </a:stretch>
        </p:blipFill>
        <p:spPr>
          <a:xfrm>
            <a:off x="533400" y="1981199"/>
            <a:ext cx="4213472" cy="4191000"/>
          </a:xfrm>
          <a:prstGeom prst="rect">
            <a:avLst/>
          </a:prstGeom>
        </p:spPr>
      </p:pic>
    </p:spTree>
    <p:extLst>
      <p:ext uri="{BB962C8B-B14F-4D97-AF65-F5344CB8AC3E}">
        <p14:creationId xmlns:p14="http://schemas.microsoft.com/office/powerpoint/2010/main" val="3416410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fontScale="90000"/>
          </a:bodyPr>
          <a:lstStyle/>
          <a:p>
            <a:r>
              <a:rPr lang="en-US" dirty="0"/>
              <a:t>UBD – Understanding by Design</a:t>
            </a:r>
          </a:p>
        </p:txBody>
      </p:sp>
      <p:pic>
        <p:nvPicPr>
          <p:cNvPr id="4" name="Content Placeholder 3">
            <a:hlinkClick r:id="rId4"/>
          </p:cNvPr>
          <p:cNvPicPr>
            <a:picLocks noGrp="1"/>
          </p:cNvPicPr>
          <p:nvPr>
            <p:ph idx="1"/>
            <a:videoFile r:link="rId1"/>
          </p:nvPr>
        </p:nvPicPr>
        <p:blipFill>
          <a:blip r:embed="rId5"/>
          <a:stretch>
            <a:fillRect/>
          </a:stretch>
        </p:blipFill>
        <p:spPr>
          <a:xfrm>
            <a:off x="866764" y="1666875"/>
            <a:ext cx="7339024" cy="4633590"/>
          </a:xfrm>
          <a:prstGeom prst="rect">
            <a:avLst/>
          </a:prstGeom>
        </p:spPr>
      </p:pic>
    </p:spTree>
    <p:extLst>
      <p:ext uri="{BB962C8B-B14F-4D97-AF65-F5344CB8AC3E}">
        <p14:creationId xmlns:p14="http://schemas.microsoft.com/office/powerpoint/2010/main" val="3352063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700808"/>
            <a:ext cx="2112597"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79512" y="332656"/>
            <a:ext cx="7635240" cy="914400"/>
          </a:xfrm>
        </p:spPr>
        <p:txBody>
          <a:bodyPr/>
          <a:lstStyle/>
          <a:p>
            <a:r>
              <a:rPr lang="en-CA" dirty="0"/>
              <a:t>Learning Targets </a:t>
            </a:r>
          </a:p>
        </p:txBody>
      </p:sp>
      <p:sp>
        <p:nvSpPr>
          <p:cNvPr id="6" name="Content Placeholder 5"/>
          <p:cNvSpPr>
            <a:spLocks noGrp="1"/>
          </p:cNvSpPr>
          <p:nvPr>
            <p:ph idx="1"/>
          </p:nvPr>
        </p:nvSpPr>
        <p:spPr>
          <a:xfrm>
            <a:off x="228600" y="1828799"/>
            <a:ext cx="8015808" cy="4343400"/>
          </a:xfrm>
        </p:spPr>
        <p:txBody>
          <a:bodyPr vert="horz" lIns="91440" tIns="45720" rIns="91440" bIns="45720" rtlCol="0" anchor="t">
            <a:normAutofit/>
          </a:bodyPr>
          <a:lstStyle/>
          <a:p>
            <a:pPr marL="0" indent="0">
              <a:spcBef>
                <a:spcPts val="0"/>
              </a:spcBef>
              <a:spcAft>
                <a:spcPts val="1200"/>
              </a:spcAft>
              <a:buNone/>
            </a:pPr>
            <a:r>
              <a:rPr lang="x-none" sz="3200" dirty="0">
                <a:latin typeface="Roboto Light"/>
              </a:rPr>
              <a:t>Participants </a:t>
            </a:r>
            <a:r>
              <a:rPr lang="x-none" sz="3200">
                <a:latin typeface="Roboto Light"/>
              </a:rPr>
              <a:t>will…</a:t>
            </a:r>
            <a:endParaRPr lang="x-none" sz="3200" kern="0" dirty="0">
              <a:latin typeface="Roboto Light"/>
            </a:endParaRPr>
          </a:p>
          <a:p>
            <a:pPr marL="514350" indent="-514350">
              <a:spcBef>
                <a:spcPts val="0"/>
              </a:spcBef>
              <a:buAutoNum type="arabicPeriod"/>
              <a:tabLst>
                <a:tab pos="468000" algn="l"/>
              </a:tabLst>
            </a:pPr>
            <a:r>
              <a:rPr lang="x-none" sz="2800" smtClean="0"/>
              <a:t>Navigate </a:t>
            </a:r>
            <a:r>
              <a:rPr lang="x-none" sz="2800" dirty="0"/>
              <a:t>the Ministry of </a:t>
            </a:r>
            <a:r>
              <a:rPr lang="x-none" sz="2800"/>
              <a:t>Education </a:t>
            </a:r>
            <a:endParaRPr lang="en-CA" sz="2800" dirty="0" smtClean="0"/>
          </a:p>
          <a:p>
            <a:pPr marL="0" indent="0">
              <a:spcBef>
                <a:spcPts val="0"/>
              </a:spcBef>
              <a:spcAft>
                <a:spcPts val="1200"/>
              </a:spcAft>
              <a:buNone/>
              <a:tabLst>
                <a:tab pos="468000" algn="l"/>
              </a:tabLst>
            </a:pPr>
            <a:r>
              <a:rPr lang="en-CA" sz="2800" dirty="0"/>
              <a:t>	</a:t>
            </a:r>
            <a:r>
              <a:rPr lang="x-none" sz="2800" smtClean="0"/>
              <a:t>website</a:t>
            </a:r>
            <a:endParaRPr lang="x-none" sz="2800" dirty="0"/>
          </a:p>
          <a:p>
            <a:pPr marL="514350" indent="-514350">
              <a:lnSpc>
                <a:spcPct val="110000"/>
              </a:lnSpc>
              <a:spcBef>
                <a:spcPts val="0"/>
              </a:spcBef>
              <a:buAutoNum type="arabicPeriod" startAt="2"/>
              <a:tabLst>
                <a:tab pos="468000" algn="l"/>
              </a:tabLst>
            </a:pPr>
            <a:r>
              <a:rPr lang="x-none" sz="2800" smtClean="0"/>
              <a:t>Be </a:t>
            </a:r>
            <a:r>
              <a:rPr lang="x-none" sz="2800" dirty="0"/>
              <a:t>introduced to, and begin planning with</a:t>
            </a:r>
            <a:r>
              <a:rPr lang="x-none" sz="2800"/>
              <a:t>, </a:t>
            </a:r>
            <a:endParaRPr lang="en-CA" sz="2800" dirty="0" smtClean="0"/>
          </a:p>
          <a:p>
            <a:pPr marL="0" indent="0">
              <a:spcBef>
                <a:spcPts val="0"/>
              </a:spcBef>
              <a:spcAft>
                <a:spcPts val="1200"/>
              </a:spcAft>
              <a:buNone/>
              <a:tabLst>
                <a:tab pos="468000" algn="l"/>
              </a:tabLst>
            </a:pPr>
            <a:r>
              <a:rPr lang="en-CA" sz="2800" dirty="0"/>
              <a:t>	</a:t>
            </a:r>
            <a:r>
              <a:rPr lang="x-none" sz="2800" smtClean="0"/>
              <a:t>th</a:t>
            </a:r>
            <a:r>
              <a:rPr lang="en-CA" sz="2800" dirty="0"/>
              <a:t>e </a:t>
            </a:r>
            <a:r>
              <a:rPr lang="en-CA" sz="2800" dirty="0" smtClean="0"/>
              <a:t>KDU</a:t>
            </a:r>
            <a:r>
              <a:rPr lang="x-none" sz="2800" smtClean="0"/>
              <a:t> </a:t>
            </a:r>
            <a:r>
              <a:rPr lang="x-none" sz="2800" dirty="0"/>
              <a:t>planner</a:t>
            </a:r>
          </a:p>
          <a:p>
            <a:pPr marL="514350" indent="-514350">
              <a:spcBef>
                <a:spcPts val="0"/>
              </a:spcBef>
              <a:buAutoNum type="arabicPeriod" startAt="3"/>
              <a:tabLst>
                <a:tab pos="468000" algn="l"/>
              </a:tabLst>
            </a:pPr>
            <a:r>
              <a:rPr lang="x-none" sz="2800" smtClean="0"/>
              <a:t>Be </a:t>
            </a:r>
            <a:r>
              <a:rPr lang="x-none" sz="2800"/>
              <a:t>guided in the beginning steps of </a:t>
            </a:r>
            <a:r>
              <a:rPr lang="en-CA" sz="2800" dirty="0" smtClean="0"/>
              <a:t>e</a:t>
            </a:r>
            <a:r>
              <a:rPr lang="x-none" sz="2800" smtClean="0"/>
              <a:t>xtending</a:t>
            </a:r>
            <a:r>
              <a:rPr lang="en-CA" sz="2800" dirty="0" smtClean="0"/>
              <a:t> </a:t>
            </a:r>
            <a:r>
              <a:rPr lang="x-none" sz="2800" smtClean="0"/>
              <a:t>their </a:t>
            </a:r>
            <a:r>
              <a:rPr lang="x-none" sz="2800"/>
              <a:t>planning from the KDU Planner to the UBD </a:t>
            </a:r>
            <a:r>
              <a:rPr lang="x-none" sz="2800" smtClean="0"/>
              <a:t>Planner</a:t>
            </a:r>
            <a:endParaRPr lang="x-none" sz="2800"/>
          </a:p>
          <a:p>
            <a:pPr marL="0" indent="0">
              <a:buNone/>
            </a:pPr>
            <a:endParaRPr lang="en-CA" dirty="0"/>
          </a:p>
          <a:p>
            <a:endParaRPr lang="en-CA" dirty="0"/>
          </a:p>
        </p:txBody>
      </p:sp>
    </p:spTree>
    <p:extLst>
      <p:ext uri="{BB962C8B-B14F-4D97-AF65-F5344CB8AC3E}">
        <p14:creationId xmlns:p14="http://schemas.microsoft.com/office/powerpoint/2010/main" val="3725131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867025" y="24669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Museo 300" charset="0"/>
                <a:ea typeface="ＭＳ Ｐゴシック" charset="0"/>
                <a:cs typeface="ＭＳ Ｐゴシック" charset="0"/>
              </a:defRPr>
            </a:lvl1pPr>
            <a:lvl2pPr marL="742950" indent="-285750">
              <a:defRPr sz="2400">
                <a:solidFill>
                  <a:schemeClr val="tx1"/>
                </a:solidFill>
                <a:latin typeface="Museo 300" charset="0"/>
                <a:ea typeface="ＭＳ Ｐゴシック" charset="0"/>
              </a:defRPr>
            </a:lvl2pPr>
            <a:lvl3pPr marL="1143000" indent="-228600">
              <a:defRPr sz="2400">
                <a:solidFill>
                  <a:schemeClr val="tx1"/>
                </a:solidFill>
                <a:latin typeface="Museo 300" charset="0"/>
                <a:ea typeface="ＭＳ Ｐゴシック" charset="0"/>
              </a:defRPr>
            </a:lvl3pPr>
            <a:lvl4pPr marL="1600200" indent="-228600">
              <a:defRPr sz="2400">
                <a:solidFill>
                  <a:schemeClr val="tx1"/>
                </a:solidFill>
                <a:latin typeface="Museo 300" charset="0"/>
                <a:ea typeface="ＭＳ Ｐゴシック" charset="0"/>
              </a:defRPr>
            </a:lvl4pPr>
            <a:lvl5pPr marL="2057400" indent="-228600">
              <a:defRPr sz="2400">
                <a:solidFill>
                  <a:schemeClr val="tx1"/>
                </a:solidFill>
                <a:latin typeface="Museo 300" charset="0"/>
                <a:ea typeface="ＭＳ Ｐゴシック" charset="0"/>
              </a:defRPr>
            </a:lvl5pPr>
            <a:lvl6pPr marL="2514600" indent="-228600" eaLnBrk="0" fontAlgn="base" hangingPunct="0">
              <a:spcBef>
                <a:spcPct val="0"/>
              </a:spcBef>
              <a:spcAft>
                <a:spcPct val="0"/>
              </a:spcAft>
              <a:defRPr sz="2400">
                <a:solidFill>
                  <a:schemeClr val="tx1"/>
                </a:solidFill>
                <a:latin typeface="Museo 300" charset="0"/>
                <a:ea typeface="ＭＳ Ｐゴシック" charset="0"/>
              </a:defRPr>
            </a:lvl6pPr>
            <a:lvl7pPr marL="2971800" indent="-228600" eaLnBrk="0" fontAlgn="base" hangingPunct="0">
              <a:spcBef>
                <a:spcPct val="0"/>
              </a:spcBef>
              <a:spcAft>
                <a:spcPct val="0"/>
              </a:spcAft>
              <a:defRPr sz="2400">
                <a:solidFill>
                  <a:schemeClr val="tx1"/>
                </a:solidFill>
                <a:latin typeface="Museo 300" charset="0"/>
                <a:ea typeface="ＭＳ Ｐゴシック" charset="0"/>
              </a:defRPr>
            </a:lvl7pPr>
            <a:lvl8pPr marL="3429000" indent="-228600" eaLnBrk="0" fontAlgn="base" hangingPunct="0">
              <a:spcBef>
                <a:spcPct val="0"/>
              </a:spcBef>
              <a:spcAft>
                <a:spcPct val="0"/>
              </a:spcAft>
              <a:defRPr sz="2400">
                <a:solidFill>
                  <a:schemeClr val="tx1"/>
                </a:solidFill>
                <a:latin typeface="Museo 300" charset="0"/>
                <a:ea typeface="ＭＳ Ｐゴシック" charset="0"/>
              </a:defRPr>
            </a:lvl8pPr>
            <a:lvl9pPr marL="3886200" indent="-228600" eaLnBrk="0" fontAlgn="base" hangingPunct="0">
              <a:spcBef>
                <a:spcPct val="0"/>
              </a:spcBef>
              <a:spcAft>
                <a:spcPct val="0"/>
              </a:spcAft>
              <a:defRPr sz="2400">
                <a:solidFill>
                  <a:schemeClr val="tx1"/>
                </a:solidFill>
                <a:latin typeface="Museo 300" charset="0"/>
                <a:ea typeface="ＭＳ Ｐゴシック" charset="0"/>
              </a:defRPr>
            </a:lvl9pPr>
          </a:lstStyle>
          <a:p>
            <a:endParaRPr lang="en-US"/>
          </a:p>
        </p:txBody>
      </p:sp>
      <p:sp>
        <p:nvSpPr>
          <p:cNvPr id="2" name="Title 1"/>
          <p:cNvSpPr>
            <a:spLocks noGrp="1"/>
          </p:cNvSpPr>
          <p:nvPr>
            <p:ph type="title"/>
          </p:nvPr>
        </p:nvSpPr>
        <p:spPr>
          <a:xfrm>
            <a:off x="179512" y="332656"/>
            <a:ext cx="7635240" cy="914400"/>
          </a:xfrm>
        </p:spPr>
        <p:txBody>
          <a:bodyPr>
            <a:normAutofit fontScale="90000"/>
          </a:bodyPr>
          <a:lstStyle/>
          <a:p>
            <a:r>
              <a:rPr lang="en-CA" dirty="0"/>
              <a:t>UBD – Understanding by Design</a:t>
            </a:r>
          </a:p>
        </p:txBody>
      </p:sp>
      <p:sp>
        <p:nvSpPr>
          <p:cNvPr id="29699" name="Content Placeholder 6"/>
          <p:cNvSpPr>
            <a:spLocks noGrp="1"/>
          </p:cNvSpPr>
          <p:nvPr>
            <p:ph idx="1"/>
          </p:nvPr>
        </p:nvSpPr>
        <p:spPr>
          <a:xfrm>
            <a:off x="224801" y="2132856"/>
            <a:ext cx="8915400" cy="4111351"/>
          </a:xfrm>
        </p:spPr>
        <p:txBody>
          <a:bodyPr/>
          <a:lstStyle/>
          <a:p>
            <a:pPr marL="400050" lvl="1" indent="0">
              <a:buFontTx/>
              <a:buNone/>
            </a:pPr>
            <a:r>
              <a:rPr lang="en-US" dirty="0">
                <a:solidFill>
                  <a:srgbClr val="000000"/>
                </a:solidFill>
                <a:latin typeface="Arial" charset="0"/>
                <a:ea typeface="ＭＳ Ｐゴシック" charset="0"/>
              </a:rPr>
              <a:t>		</a:t>
            </a:r>
            <a:r>
              <a:rPr lang="en-US" sz="2400" dirty="0">
                <a:solidFill>
                  <a:srgbClr val="000000"/>
                </a:solidFill>
                <a:latin typeface="Roboto Medium" panose="02000000000000000000" pitchFamily="2" charset="0"/>
                <a:ea typeface="Roboto Medium" panose="02000000000000000000" pitchFamily="2" charset="0"/>
                <a:cs typeface="Roboto Medium" panose="02000000000000000000" pitchFamily="2" charset="0"/>
              </a:rPr>
              <a:t>Stage 1: Desired Results (Big Ideas)</a:t>
            </a:r>
          </a:p>
          <a:p>
            <a:pPr marL="400050" lvl="1" indent="0">
              <a:buFontTx/>
              <a:buNone/>
            </a:pPr>
            <a:r>
              <a:rPr lang="en-US" sz="2000" b="1" i="1" dirty="0">
                <a:solidFill>
                  <a:srgbClr val="000000"/>
                </a:solidFill>
                <a:latin typeface="+mn-lt"/>
                <a:ea typeface="ＭＳ Ｐゴシック" charset="0"/>
              </a:rPr>
              <a:t>		</a:t>
            </a:r>
            <a:r>
              <a:rPr lang="en-US" sz="2000" dirty="0">
                <a:solidFill>
                  <a:schemeClr val="accent4"/>
                </a:solidFill>
                <a:latin typeface="+mj-lt"/>
                <a:ea typeface="ＭＳ Ｐゴシック" charset="0"/>
              </a:rPr>
              <a:t>What do we want students to understand?</a:t>
            </a:r>
          </a:p>
          <a:p>
            <a:pPr marL="400050" lvl="1" indent="0">
              <a:buFontTx/>
              <a:buNone/>
            </a:pPr>
            <a:endParaRPr lang="en-US" sz="2000" i="1" dirty="0">
              <a:latin typeface="+mn-lt"/>
              <a:ea typeface="ＭＳ Ｐゴシック" charset="0"/>
            </a:endParaRPr>
          </a:p>
          <a:p>
            <a:pPr marL="400050" lvl="1" indent="0">
              <a:buFontTx/>
              <a:buNone/>
            </a:pPr>
            <a:r>
              <a:rPr lang="en-US" dirty="0">
                <a:latin typeface="+mn-lt"/>
                <a:ea typeface="ＭＳ Ｐゴシック" charset="0"/>
              </a:rPr>
              <a:t>		</a:t>
            </a:r>
            <a:r>
              <a:rPr lang="en-US" sz="2400" dirty="0">
                <a:latin typeface="Roboto Medium" panose="02000000000000000000" pitchFamily="2" charset="0"/>
                <a:ea typeface="Roboto Medium" panose="02000000000000000000" pitchFamily="2" charset="0"/>
                <a:cs typeface="Roboto Medium" panose="02000000000000000000" pitchFamily="2" charset="0"/>
              </a:rPr>
              <a:t>Stage 2: Evidence (Performance Tasks)</a:t>
            </a:r>
          </a:p>
          <a:p>
            <a:pPr marL="400050" lvl="1" indent="0">
              <a:buFontTx/>
              <a:buNone/>
            </a:pPr>
            <a:r>
              <a:rPr lang="en-US" sz="2000" b="1" i="1" dirty="0">
                <a:latin typeface="+mn-lt"/>
                <a:ea typeface="ＭＳ Ｐゴシック" charset="0"/>
              </a:rPr>
              <a:t>		</a:t>
            </a:r>
            <a:r>
              <a:rPr lang="en-US" sz="2000" dirty="0">
                <a:solidFill>
                  <a:schemeClr val="accent4"/>
                </a:solidFill>
                <a:latin typeface="+mj-lt"/>
                <a:ea typeface="ＭＳ Ｐゴシック" charset="0"/>
              </a:rPr>
              <a:t>How will we know they understand? What will they do?</a:t>
            </a:r>
          </a:p>
          <a:p>
            <a:pPr marL="400050" lvl="1" indent="0">
              <a:buFontTx/>
              <a:buNone/>
            </a:pPr>
            <a:endParaRPr lang="en-US" sz="2000" i="1" dirty="0">
              <a:latin typeface="+mn-lt"/>
              <a:ea typeface="ＭＳ Ｐゴシック" charset="0"/>
            </a:endParaRPr>
          </a:p>
          <a:p>
            <a:pPr marL="400050" lvl="1" indent="0">
              <a:buFontTx/>
              <a:buNone/>
            </a:pPr>
            <a:r>
              <a:rPr lang="en-US" dirty="0">
                <a:latin typeface="+mn-lt"/>
                <a:ea typeface="ＭＳ Ｐゴシック" charset="0"/>
              </a:rPr>
              <a:t>		</a:t>
            </a:r>
            <a:r>
              <a:rPr lang="en-US" sz="2400" dirty="0">
                <a:latin typeface="Roboto Medium" panose="02000000000000000000" pitchFamily="2" charset="0"/>
                <a:ea typeface="Roboto Medium" panose="02000000000000000000" pitchFamily="2" charset="0"/>
                <a:cs typeface="Roboto Medium" panose="02000000000000000000" pitchFamily="2" charset="0"/>
              </a:rPr>
              <a:t>Stage 3: Learning Plan (Teaching Strategies)</a:t>
            </a:r>
          </a:p>
          <a:p>
            <a:pPr marL="400050" lvl="1" indent="0">
              <a:buFontTx/>
              <a:buNone/>
            </a:pPr>
            <a:r>
              <a:rPr lang="en-US" sz="2000" b="1" i="1" dirty="0">
                <a:latin typeface="+mn-lt"/>
                <a:ea typeface="ＭＳ Ｐゴシック" charset="0"/>
              </a:rPr>
              <a:t>		</a:t>
            </a:r>
            <a:r>
              <a:rPr lang="en-US" sz="2000" dirty="0">
                <a:solidFill>
                  <a:schemeClr val="accent4"/>
                </a:solidFill>
                <a:latin typeface="+mj-lt"/>
                <a:ea typeface="ＭＳ Ｐゴシック" charset="0"/>
              </a:rPr>
              <a:t>How/what will we teach so they understand?</a:t>
            </a:r>
          </a:p>
          <a:p>
            <a:pPr marL="400050" lvl="1" indent="0">
              <a:buFontTx/>
              <a:buNone/>
            </a:pPr>
            <a:endParaRPr lang="en-US" dirty="0">
              <a:latin typeface="+mn-lt"/>
              <a:ea typeface="ＭＳ Ｐゴシック" charset="0"/>
            </a:endParaRPr>
          </a:p>
          <a:p>
            <a:endParaRPr lang="en-US" dirty="0">
              <a:latin typeface="+mn-lt"/>
              <a:ea typeface="ＭＳ Ｐゴシック" charset="0"/>
              <a:cs typeface="ＭＳ Ｐゴシック" charset="0"/>
            </a:endParaRPr>
          </a:p>
        </p:txBody>
      </p:sp>
      <p:pic>
        <p:nvPicPr>
          <p:cNvPr id="28676"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233" t="8114" b="14813"/>
          <a:stretch/>
        </p:blipFill>
        <p:spPr bwMode="auto">
          <a:xfrm rot="5400000">
            <a:off x="-738956" y="3144594"/>
            <a:ext cx="386867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864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28196" y="5100320"/>
            <a:ext cx="3702497" cy="1431161"/>
          </a:xfrm>
          <a:prstGeom prst="rect">
            <a:avLst/>
          </a:prstGeom>
          <a:solidFill>
            <a:schemeClr val="bg1"/>
          </a:solidFill>
        </p:spPr>
        <p:txBody>
          <a:bodyPr wrap="square">
            <a:spAutoFit/>
          </a:bodyPr>
          <a:lstStyle/>
          <a:p>
            <a:pPr>
              <a:spcAft>
                <a:spcPts val="600"/>
              </a:spcAft>
            </a:pPr>
            <a:r>
              <a:rPr lang="en-US" altLang="en-US" sz="2300" b="1" dirty="0">
                <a:solidFill>
                  <a:srgbClr val="4F81BD"/>
                </a:solidFill>
                <a:latin typeface="Roboto Light" panose="02000000000000000000" pitchFamily="2" charset="0"/>
                <a:ea typeface="Roboto Light" panose="02000000000000000000" pitchFamily="2" charset="0"/>
                <a:cs typeface="Roboto Light" panose="02000000000000000000" pitchFamily="2" charset="0"/>
              </a:rPr>
              <a:t>T</a:t>
            </a:r>
            <a:r>
              <a:rPr lang="en-US" altLang="en-US" sz="2300" b="1" dirty="0" smtClean="0">
                <a:solidFill>
                  <a:srgbClr val="4F81BD"/>
                </a:solidFill>
                <a:latin typeface="Roboto Light" panose="02000000000000000000" pitchFamily="2" charset="0"/>
                <a:ea typeface="Roboto Light" panose="02000000000000000000" pitchFamily="2" charset="0"/>
                <a:cs typeface="Roboto Light" panose="02000000000000000000" pitchFamily="2" charset="0"/>
              </a:rPr>
              <a:t>eacher </a:t>
            </a:r>
            <a:r>
              <a:rPr lang="en-US" altLang="en-US" sz="2300" b="1" dirty="0">
                <a:solidFill>
                  <a:srgbClr val="4F81BD"/>
                </a:solidFill>
                <a:latin typeface="Roboto Light" panose="02000000000000000000" pitchFamily="2" charset="0"/>
                <a:ea typeface="Roboto Light" panose="02000000000000000000" pitchFamily="2" charset="0"/>
                <a:cs typeface="Roboto Light" panose="02000000000000000000" pitchFamily="2" charset="0"/>
              </a:rPr>
              <a:t>creates a learning plan for the students  </a:t>
            </a:r>
          </a:p>
          <a:p>
            <a:pPr marL="230400" indent="-285750">
              <a:buFont typeface="Arial" panose="020B0604020202020204" pitchFamily="34" charset="0"/>
              <a:buChar char="•"/>
            </a:pPr>
            <a:r>
              <a:rPr lang="en-US" altLang="en-US"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Differentiation </a:t>
            </a:r>
          </a:p>
          <a:p>
            <a:pPr marL="230400" indent="-285750">
              <a:buFont typeface="Arial" panose="020B0604020202020204" pitchFamily="34" charset="0"/>
              <a:buChar char="•"/>
            </a:pPr>
            <a:r>
              <a:rPr lang="en-US" altLang="en-US"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Personalized learning  </a:t>
            </a:r>
          </a:p>
        </p:txBody>
      </p:sp>
      <p:pic>
        <p:nvPicPr>
          <p:cNvPr id="8" name="Picture 7"/>
          <p:cNvPicPr/>
          <p:nvPr/>
        </p:nvPicPr>
        <p:blipFill rotWithShape="1">
          <a:blip r:embed="rId3"/>
          <a:srcRect l="26200" t="18060" r="26204" b="7213"/>
          <a:stretch/>
        </p:blipFill>
        <p:spPr bwMode="auto">
          <a:xfrm>
            <a:off x="611560" y="141398"/>
            <a:ext cx="3888432" cy="3240360"/>
          </a:xfrm>
          <a:prstGeom prst="rect">
            <a:avLst/>
          </a:prstGeom>
          <a:ln w="6350">
            <a:solidFill>
              <a:schemeClr val="accent1"/>
            </a:solidFill>
          </a:ln>
          <a:effectLst/>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26093" t="18440" r="26097" b="8544"/>
          <a:stretch/>
        </p:blipFill>
        <p:spPr bwMode="auto">
          <a:xfrm>
            <a:off x="844826" y="3109492"/>
            <a:ext cx="3940572" cy="3522001"/>
          </a:xfrm>
          <a:prstGeom prst="rect">
            <a:avLst/>
          </a:prstGeom>
          <a:ln w="6350">
            <a:solidFill>
              <a:schemeClr val="accent1"/>
            </a:solidFill>
          </a:ln>
          <a:effectLst/>
          <a:extLst>
            <a:ext uri="{53640926-AAD7-44D8-BBD7-CCE9431645EC}">
              <a14:shadowObscured xmlns:a14="http://schemas.microsoft.com/office/drawing/2010/main"/>
            </a:ext>
          </a:extLst>
        </p:spPr>
      </p:pic>
      <p:pic>
        <p:nvPicPr>
          <p:cNvPr id="9" name="Picture 8"/>
          <p:cNvPicPr/>
          <p:nvPr/>
        </p:nvPicPr>
        <p:blipFill rotWithShape="1">
          <a:blip r:embed="rId5"/>
          <a:srcRect l="26307" t="21397" r="26097" b="9114"/>
          <a:stretch/>
        </p:blipFill>
        <p:spPr bwMode="auto">
          <a:xfrm>
            <a:off x="4780670" y="1327492"/>
            <a:ext cx="3888000" cy="3564000"/>
          </a:xfrm>
          <a:prstGeom prst="rect">
            <a:avLst/>
          </a:prstGeom>
          <a:ln w="6350">
            <a:solidFill>
              <a:schemeClr val="accent1"/>
            </a:solidFill>
          </a:ln>
          <a:effectLst/>
          <a:extLst>
            <a:ext uri="{53640926-AAD7-44D8-BBD7-CCE9431645EC}">
              <a14:shadowObscured xmlns:a14="http://schemas.microsoft.com/office/drawing/2010/main"/>
            </a:ext>
          </a:extLst>
        </p:spPr>
      </p:pic>
      <p:sp>
        <p:nvSpPr>
          <p:cNvPr id="6" name="Left-Right Arrow 5"/>
          <p:cNvSpPr/>
          <p:nvPr/>
        </p:nvSpPr>
        <p:spPr>
          <a:xfrm rot="20159451">
            <a:off x="2909542" y="3034860"/>
            <a:ext cx="4104456" cy="1836000"/>
          </a:xfrm>
          <a:prstGeom prst="leftRightArrow">
            <a:avLst/>
          </a:prstGeom>
          <a:solidFill>
            <a:schemeClr val="bg1">
              <a:lumMod val="75000"/>
            </a:schemeClr>
          </a:solidFill>
          <a:ln w="6350">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Differentiation</a:t>
            </a:r>
          </a:p>
          <a:p>
            <a:pPr algn="ctr"/>
            <a:r>
              <a:rPr lang="en-CA" dirty="0" smtClean="0">
                <a:solidFill>
                  <a:prstClr val="black"/>
                </a:solidFill>
                <a:latin typeface="Roboto Light" panose="02000000000000000000" pitchFamily="2" charset="0"/>
                <a:ea typeface="Roboto Light" panose="02000000000000000000" pitchFamily="2" charset="0"/>
                <a:cs typeface="Roboto Light" panose="02000000000000000000" pitchFamily="2" charset="0"/>
              </a:rPr>
              <a:t>Personalization </a:t>
            </a:r>
            <a:endParaRPr lang="en-CA" dirty="0">
              <a:solidFill>
                <a:prstClr val="black"/>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17316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07504" y="404664"/>
            <a:ext cx="7635240" cy="914400"/>
          </a:xfrm>
        </p:spPr>
        <p:txBody>
          <a:bodyPr/>
          <a:lstStyle/>
          <a:p>
            <a:r>
              <a:rPr lang="en-CA" dirty="0"/>
              <a:t>The UBD Planner</a:t>
            </a:r>
          </a:p>
        </p:txBody>
      </p:sp>
      <p:pic>
        <p:nvPicPr>
          <p:cNvPr id="4" name="Picture 3"/>
          <p:cNvPicPr>
            <a:picLocks noChangeAspect="1"/>
          </p:cNvPicPr>
          <p:nvPr/>
        </p:nvPicPr>
        <p:blipFill rotWithShape="1">
          <a:blip r:embed="rId3"/>
          <a:srcRect l="26200" t="18060" r="26204" b="7213"/>
          <a:stretch/>
        </p:blipFill>
        <p:spPr bwMode="auto">
          <a:xfrm>
            <a:off x="1835696" y="1556792"/>
            <a:ext cx="5791836" cy="5148000"/>
          </a:xfrm>
          <a:prstGeom prst="rect">
            <a:avLst/>
          </a:prstGeom>
          <a:ln w="6350">
            <a:solidFill>
              <a:schemeClr val="accent1"/>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36083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200" t="18060" r="26204" b="7213"/>
          <a:stretch/>
        </p:blipFill>
        <p:spPr bwMode="auto">
          <a:xfrm>
            <a:off x="4048881" y="1920488"/>
            <a:ext cx="5095119" cy="4500000"/>
          </a:xfrm>
          <a:prstGeom prst="rect">
            <a:avLst/>
          </a:prstGeom>
          <a:ln w="6350">
            <a:noFill/>
          </a:ln>
          <a:effectLst/>
          <a:extLst>
            <a:ext uri="{53640926-AAD7-44D8-BBD7-CCE9431645EC}">
              <a14:shadowObscured xmlns:a14="http://schemas.microsoft.com/office/drawing/2010/main"/>
            </a:ext>
          </a:extLst>
        </p:spPr>
      </p:pic>
      <p:sp>
        <p:nvSpPr>
          <p:cNvPr id="17" name="Title 16"/>
          <p:cNvSpPr>
            <a:spLocks noGrp="1"/>
          </p:cNvSpPr>
          <p:nvPr>
            <p:ph type="title"/>
          </p:nvPr>
        </p:nvSpPr>
        <p:spPr>
          <a:xfrm>
            <a:off x="161648" y="332656"/>
            <a:ext cx="7635240" cy="914400"/>
          </a:xfrm>
        </p:spPr>
        <p:txBody>
          <a:bodyPr/>
          <a:lstStyle/>
          <a:p>
            <a:r>
              <a:rPr lang="en-CA" dirty="0"/>
              <a:t>Content - Know</a:t>
            </a:r>
          </a:p>
        </p:txBody>
      </p:sp>
      <p:pic>
        <p:nvPicPr>
          <p:cNvPr id="6" name="Picture 5"/>
          <p:cNvPicPr/>
          <p:nvPr/>
        </p:nvPicPr>
        <p:blipFill rotWithShape="1">
          <a:blip r:embed="rId4"/>
          <a:srcRect l="27044" t="21441" r="27983" b="8103"/>
          <a:stretch/>
        </p:blipFill>
        <p:spPr bwMode="auto">
          <a:xfrm>
            <a:off x="179512" y="2748843"/>
            <a:ext cx="4138440" cy="3776464"/>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V="1">
            <a:off x="3707904" y="5805264"/>
            <a:ext cx="3168352" cy="143979"/>
          </a:xfrm>
          <a:prstGeom prst="straightConnector1">
            <a:avLst/>
          </a:prstGeom>
          <a:ln w="50800">
            <a:solidFill>
              <a:srgbClr val="5368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240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6200" t="18060" r="26204" b="7213"/>
          <a:stretch/>
        </p:blipFill>
        <p:spPr bwMode="auto">
          <a:xfrm>
            <a:off x="4048881" y="1920488"/>
            <a:ext cx="5095119" cy="4500000"/>
          </a:xfrm>
          <a:prstGeom prst="rect">
            <a:avLst/>
          </a:prstGeom>
          <a:ln w="6350">
            <a:noFill/>
          </a:ln>
          <a:effectLst/>
          <a:extLst>
            <a:ext uri="{53640926-AAD7-44D8-BBD7-CCE9431645EC}">
              <a14:shadowObscured xmlns:a14="http://schemas.microsoft.com/office/drawing/2010/main"/>
            </a:ext>
          </a:extLst>
        </p:spPr>
      </p:pic>
      <p:sp>
        <p:nvSpPr>
          <p:cNvPr id="17" name="Title 16"/>
          <p:cNvSpPr>
            <a:spLocks noGrp="1"/>
          </p:cNvSpPr>
          <p:nvPr>
            <p:ph type="title"/>
          </p:nvPr>
        </p:nvSpPr>
        <p:spPr/>
        <p:txBody>
          <a:bodyPr>
            <a:normAutofit fontScale="90000"/>
          </a:bodyPr>
          <a:lstStyle/>
          <a:p>
            <a:r>
              <a:rPr lang="en-CA" dirty="0"/>
              <a:t>Curricular Competencies - Do</a:t>
            </a:r>
          </a:p>
        </p:txBody>
      </p:sp>
      <p:pic>
        <p:nvPicPr>
          <p:cNvPr id="6" name="Picture 5"/>
          <p:cNvPicPr/>
          <p:nvPr/>
        </p:nvPicPr>
        <p:blipFill rotWithShape="1">
          <a:blip r:embed="rId4"/>
          <a:srcRect l="27044" t="21441" r="27983" b="8103"/>
          <a:stretch/>
        </p:blipFill>
        <p:spPr bwMode="auto">
          <a:xfrm>
            <a:off x="179512" y="2748843"/>
            <a:ext cx="4138440" cy="3776464"/>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V="1">
            <a:off x="1763688" y="5679740"/>
            <a:ext cx="3036912" cy="269540"/>
          </a:xfrm>
          <a:prstGeom prst="straightConnector1">
            <a:avLst/>
          </a:prstGeom>
          <a:ln w="50800">
            <a:solidFill>
              <a:srgbClr val="5B8DD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545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200" t="18060" r="26204" b="7213"/>
          <a:stretch/>
        </p:blipFill>
        <p:spPr bwMode="auto">
          <a:xfrm>
            <a:off x="4048881" y="1920488"/>
            <a:ext cx="5095119" cy="4500000"/>
          </a:xfrm>
          <a:prstGeom prst="rect">
            <a:avLst/>
          </a:prstGeom>
          <a:ln w="6350">
            <a:noFill/>
          </a:ln>
          <a:effectLst/>
          <a:extLst>
            <a:ext uri="{53640926-AAD7-44D8-BBD7-CCE9431645EC}">
              <a14:shadowObscured xmlns:a14="http://schemas.microsoft.com/office/drawing/2010/main"/>
            </a:ext>
          </a:extLst>
        </p:spPr>
      </p:pic>
      <p:sp>
        <p:nvSpPr>
          <p:cNvPr id="17" name="Title 16"/>
          <p:cNvSpPr>
            <a:spLocks noGrp="1"/>
          </p:cNvSpPr>
          <p:nvPr>
            <p:ph type="title"/>
          </p:nvPr>
        </p:nvSpPr>
        <p:spPr/>
        <p:txBody>
          <a:bodyPr/>
          <a:lstStyle/>
          <a:p>
            <a:r>
              <a:rPr lang="en-CA" dirty="0"/>
              <a:t>Big Idea - Understand</a:t>
            </a:r>
          </a:p>
        </p:txBody>
      </p:sp>
      <p:pic>
        <p:nvPicPr>
          <p:cNvPr id="8" name="Picture 7"/>
          <p:cNvPicPr/>
          <p:nvPr/>
        </p:nvPicPr>
        <p:blipFill rotWithShape="1">
          <a:blip r:embed="rId4"/>
          <a:srcRect l="27044" t="21441" r="27983" b="8103"/>
          <a:stretch/>
        </p:blipFill>
        <p:spPr bwMode="auto">
          <a:xfrm>
            <a:off x="179512" y="2748843"/>
            <a:ext cx="4138440" cy="3776464"/>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V="1">
            <a:off x="2627784" y="2400302"/>
            <a:ext cx="2061310" cy="812674"/>
          </a:xfrm>
          <a:prstGeom prst="straightConnector1">
            <a:avLst/>
          </a:prstGeom>
          <a:ln w="50800">
            <a:solidFill>
              <a:srgbClr val="FF810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27784" y="3645024"/>
            <a:ext cx="2061310" cy="10972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338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5536" y="2060848"/>
            <a:ext cx="8498540" cy="3976301"/>
          </a:xfrm>
        </p:spPr>
        <p:txBody>
          <a:bodyPr vert="horz" lIns="91440" tIns="45720" rIns="91440" bIns="45720" rtlCol="0" anchor="t">
            <a:noAutofit/>
          </a:bodyPr>
          <a:lstStyle/>
          <a:p>
            <a:pPr marL="457200" indent="-457200">
              <a:spcAft>
                <a:spcPts val="1200"/>
              </a:spcAft>
              <a:buFont typeface="Arial" panose="020B0604020202020204" pitchFamily="34" charset="0"/>
              <a:buChar char="•"/>
            </a:pPr>
            <a:r>
              <a:rPr lang="en-CA" dirty="0"/>
              <a:t>The KDU is a starting point for navigating the curriculum. </a:t>
            </a:r>
            <a:endParaRPr lang="en-CA" dirty="0" smtClean="0"/>
          </a:p>
          <a:p>
            <a:pPr marL="457200" indent="-457200">
              <a:spcAft>
                <a:spcPts val="1200"/>
              </a:spcAft>
              <a:buFont typeface="Arial" panose="020B0604020202020204" pitchFamily="34" charset="0"/>
              <a:buChar char="•"/>
            </a:pPr>
            <a:r>
              <a:rPr lang="en-CA" dirty="0" smtClean="0"/>
              <a:t>The </a:t>
            </a:r>
            <a:r>
              <a:rPr lang="en-CA" dirty="0"/>
              <a:t>next step is working more in depth with the UBD planner. </a:t>
            </a:r>
            <a:endParaRPr lang="en-CA" dirty="0" smtClean="0"/>
          </a:p>
          <a:p>
            <a:pPr marL="457200" indent="-457200">
              <a:spcAft>
                <a:spcPts val="1200"/>
              </a:spcAft>
              <a:buFont typeface="Arial" panose="020B0604020202020204" pitchFamily="34" charset="0"/>
              <a:buChar char="•"/>
            </a:pPr>
            <a:r>
              <a:rPr lang="en-CA" dirty="0" smtClean="0"/>
              <a:t>To </a:t>
            </a:r>
            <a:r>
              <a:rPr lang="en-CA" dirty="0"/>
              <a:t>do this, you can either attend the second session in this series or talk to your family of schools teacher or leader for more information.</a:t>
            </a:r>
          </a:p>
        </p:txBody>
      </p:sp>
      <p:sp>
        <p:nvSpPr>
          <p:cNvPr id="4" name="Title 3"/>
          <p:cNvSpPr>
            <a:spLocks noGrp="1"/>
          </p:cNvSpPr>
          <p:nvPr>
            <p:ph type="title"/>
          </p:nvPr>
        </p:nvSpPr>
        <p:spPr>
          <a:xfrm>
            <a:off x="179512" y="332656"/>
            <a:ext cx="7635240" cy="914400"/>
          </a:xfrm>
        </p:spPr>
        <p:txBody>
          <a:bodyPr/>
          <a:lstStyle/>
          <a:p>
            <a:r>
              <a:rPr lang="en-CA" dirty="0"/>
              <a:t>What's Next?</a:t>
            </a:r>
          </a:p>
        </p:txBody>
      </p:sp>
    </p:spTree>
    <p:extLst>
      <p:ext uri="{BB962C8B-B14F-4D97-AF65-F5344CB8AC3E}">
        <p14:creationId xmlns:p14="http://schemas.microsoft.com/office/powerpoint/2010/main" val="3742743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228600" y="1828799"/>
            <a:ext cx="7635240" cy="1960241"/>
          </a:xfrm>
        </p:spPr>
        <p:txBody>
          <a:bodyPr vert="horz" lIns="91440" tIns="45720" rIns="91440" bIns="45720" rtlCol="0" anchor="t">
            <a:normAutofit/>
          </a:bodyPr>
          <a:lstStyle/>
          <a:p>
            <a:pPr>
              <a:spcAft>
                <a:spcPts val="1200"/>
              </a:spcAft>
            </a:pPr>
            <a:r>
              <a:rPr lang="en-US" dirty="0" smtClean="0"/>
              <a:t>curriculum.gov.bc.ca</a:t>
            </a:r>
          </a:p>
          <a:p>
            <a:r>
              <a:rPr lang="en-US" dirty="0" smtClean="0"/>
              <a:t>Jay </a:t>
            </a:r>
            <a:r>
              <a:rPr lang="en-US" dirty="0" err="1"/>
              <a:t>McTighe</a:t>
            </a:r>
            <a:r>
              <a:rPr lang="en-US" dirty="0"/>
              <a:t>: </a:t>
            </a:r>
            <a:r>
              <a:rPr lang="en-US" b="1" dirty="0">
                <a:hlinkClick r:id="rId3"/>
              </a:rPr>
              <a:t>http://jaymctighe.com/resources/</a:t>
            </a:r>
            <a:endParaRPr lang="en-US" b="1"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3789040"/>
            <a:ext cx="1940553" cy="2520000"/>
          </a:xfrm>
          <a:prstGeom prst="rect">
            <a:avLst/>
          </a:prstGeom>
          <a:ln w="31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789040"/>
            <a:ext cx="1940400" cy="2520000"/>
          </a:xfrm>
          <a:prstGeom prst="rect">
            <a:avLst/>
          </a:prstGeom>
          <a:ln w="3175">
            <a:solidFill>
              <a:schemeClr val="tx1"/>
            </a:solidFill>
          </a:ln>
        </p:spPr>
      </p:pic>
    </p:spTree>
    <p:extLst>
      <p:ext uri="{BB962C8B-B14F-4D97-AF65-F5344CB8AC3E}">
        <p14:creationId xmlns:p14="http://schemas.microsoft.com/office/powerpoint/2010/main" val="2609549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Roboto Slab" charset="0"/>
              </a:rPr>
              <a:t>Resources – Curriculum Hub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latin typeface="Times New Roman" charset="0"/>
              </a:rPr>
              <a:t> </a:t>
            </a:r>
          </a:p>
        </p:txBody>
      </p:sp>
      <p:sp>
        <p:nvSpPr>
          <p:cNvPr id="4" name="Text Placeholder 3"/>
          <p:cNvSpPr>
            <a:spLocks noGrp="1"/>
          </p:cNvSpPr>
          <p:nvPr>
            <p:ph type="body" sz="quarter" idx="13"/>
          </p:nvPr>
        </p:nvSpPr>
        <p:spPr/>
        <p:txBody>
          <a:bodyPr vert="horz" lIns="91440" tIns="45720" rIns="91440" bIns="45720" rtlCol="0" anchor="t">
            <a:normAutofit/>
          </a:bodyPr>
          <a:lstStyle/>
          <a:p>
            <a:r>
              <a:rPr lang="en-US" dirty="0">
                <a:latin typeface="Roboto Slab" charset="0"/>
                <a:hlinkClick r:id="rId3"/>
              </a:rPr>
              <a:t>http://nvsd44curriculumhub.ca/</a:t>
            </a:r>
            <a:endParaRPr lang="en-US" dirty="0">
              <a:latin typeface="Roboto Slab"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2151" r="1299" b="5372"/>
          <a:stretch/>
        </p:blipFill>
        <p:spPr bwMode="auto">
          <a:xfrm>
            <a:off x="281925" y="2510957"/>
            <a:ext cx="8425818"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382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332656"/>
            <a:ext cx="7635240" cy="914400"/>
          </a:xfrm>
        </p:spPr>
        <p:txBody>
          <a:bodyPr>
            <a:normAutofit fontScale="90000"/>
          </a:bodyPr>
          <a:lstStyle/>
          <a:p>
            <a:r>
              <a:rPr lang="en-CA" dirty="0"/>
              <a:t>Resources – Curriculum Hub</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7" t="12898" r="2665" b="5772"/>
          <a:stretch/>
        </p:blipFill>
        <p:spPr bwMode="auto">
          <a:xfrm>
            <a:off x="267984" y="1916832"/>
            <a:ext cx="8368982" cy="40324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25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fontScale="90000"/>
          </a:bodyPr>
          <a:lstStyle/>
          <a:p>
            <a:r>
              <a:rPr lang="en-US" sz="3900" dirty="0"/>
              <a:t>Exploring the Curriculum Website</a:t>
            </a:r>
          </a:p>
        </p:txBody>
      </p:sp>
      <p:sp>
        <p:nvSpPr>
          <p:cNvPr id="4" name="Text Placeholder 3"/>
          <p:cNvSpPr>
            <a:spLocks noGrp="1"/>
          </p:cNvSpPr>
          <p:nvPr>
            <p:ph type="body" sz="quarter" idx="13"/>
          </p:nvPr>
        </p:nvSpPr>
        <p:spPr>
          <a:xfrm>
            <a:off x="467544" y="1828799"/>
            <a:ext cx="8352928" cy="4264497"/>
          </a:xfrm>
        </p:spPr>
        <p:txBody>
          <a:bodyPr vert="horz" lIns="91440" tIns="45720" rIns="91440" bIns="45720" rtlCol="0" anchor="t">
            <a:normAutofit/>
          </a:bodyPr>
          <a:lstStyle/>
          <a:p>
            <a:pPr>
              <a:lnSpc>
                <a:spcPct val="100000"/>
              </a:lnSpc>
              <a:spcAft>
                <a:spcPts val="600"/>
              </a:spcAft>
            </a:pPr>
            <a:r>
              <a:rPr lang="x-none" sz="3000" dirty="0">
                <a:solidFill>
                  <a:srgbClr val="000000"/>
                </a:solidFill>
                <a:latin typeface="Roboto Light"/>
              </a:rPr>
              <a:t>There are three main ways to access the curriculum on the </a:t>
            </a:r>
            <a:r>
              <a:rPr lang="x-none" sz="3000">
                <a:solidFill>
                  <a:srgbClr val="000000"/>
                </a:solidFill>
                <a:latin typeface="Roboto Light"/>
              </a:rPr>
              <a:t>ministry </a:t>
            </a:r>
            <a:r>
              <a:rPr lang="x-none" sz="3000" smtClean="0">
                <a:solidFill>
                  <a:srgbClr val="000000"/>
                </a:solidFill>
                <a:latin typeface="Roboto Light"/>
              </a:rPr>
              <a:t>website:</a:t>
            </a:r>
            <a:r>
              <a:rPr lang="x-none" sz="3000">
                <a:solidFill>
                  <a:srgbClr val="000000"/>
                </a:solidFill>
                <a:latin typeface="Roboto Light"/>
              </a:rPr>
              <a:t> </a:t>
            </a:r>
            <a:endParaRPr lang="en-CA" sz="3000" dirty="0">
              <a:solidFill>
                <a:srgbClr val="000000"/>
              </a:solidFill>
              <a:latin typeface="Roboto Light"/>
            </a:endParaRPr>
          </a:p>
          <a:p>
            <a:pPr marL="457200" indent="-457200">
              <a:lnSpc>
                <a:spcPct val="100000"/>
              </a:lnSpc>
              <a:buClr>
                <a:schemeClr val="tx1"/>
              </a:buClr>
              <a:buFont typeface="Arial" panose="020B0604020202020204" pitchFamily="34" charset="0"/>
              <a:buChar char="•"/>
            </a:pPr>
            <a:r>
              <a:rPr lang="x-none" sz="2800" smtClean="0">
                <a:solidFill>
                  <a:schemeClr val="accent4"/>
                </a:solidFill>
              </a:rPr>
              <a:t>Curriculum </a:t>
            </a:r>
            <a:r>
              <a:rPr lang="x-none" sz="2800" dirty="0">
                <a:solidFill>
                  <a:schemeClr val="accent4"/>
                </a:solidFill>
              </a:rPr>
              <a:t>Search</a:t>
            </a:r>
          </a:p>
          <a:p>
            <a:pPr marL="1371600" lvl="2" indent="-457200">
              <a:buFont typeface="Arial" panose="020B0604020202020204" pitchFamily="34" charset="0"/>
              <a:buChar char="•"/>
            </a:pPr>
            <a:r>
              <a:rPr lang="x-none">
                <a:solidFill>
                  <a:srgbClr val="000000"/>
                </a:solidFill>
                <a:latin typeface="Roboto Light"/>
              </a:rPr>
              <a:t>Via </a:t>
            </a:r>
            <a:r>
              <a:rPr lang="x-none" dirty="0">
                <a:solidFill>
                  <a:srgbClr val="000000"/>
                </a:solidFill>
                <a:latin typeface="Roboto Light"/>
              </a:rPr>
              <a:t>fast links</a:t>
            </a:r>
          </a:p>
          <a:p>
            <a:pPr marL="1371600" lvl="2" indent="-457200">
              <a:spcAft>
                <a:spcPts val="600"/>
              </a:spcAft>
              <a:buFont typeface="Arial" panose="020B0604020202020204" pitchFamily="34" charset="0"/>
              <a:buChar char="•"/>
            </a:pPr>
            <a:r>
              <a:rPr lang="x-none">
                <a:solidFill>
                  <a:srgbClr val="000000"/>
                </a:solidFill>
                <a:latin typeface="Roboto Light"/>
              </a:rPr>
              <a:t>Via </a:t>
            </a:r>
            <a:r>
              <a:rPr lang="en-CA" dirty="0">
                <a:solidFill>
                  <a:srgbClr val="000000"/>
                </a:solidFill>
                <a:latin typeface="Roboto Light"/>
              </a:rPr>
              <a:t>the</a:t>
            </a:r>
            <a:r>
              <a:rPr lang="x-none">
                <a:solidFill>
                  <a:srgbClr val="000000"/>
                </a:solidFill>
                <a:latin typeface="Roboto Light"/>
              </a:rPr>
              <a:t> curriculum drop</a:t>
            </a:r>
            <a:r>
              <a:rPr lang="en-CA" dirty="0">
                <a:solidFill>
                  <a:srgbClr val="000000"/>
                </a:solidFill>
                <a:latin typeface="Roboto Light"/>
              </a:rPr>
              <a:t>-</a:t>
            </a:r>
            <a:r>
              <a:rPr lang="x-none">
                <a:solidFill>
                  <a:srgbClr val="000000"/>
                </a:solidFill>
                <a:latin typeface="Roboto Light"/>
              </a:rPr>
              <a:t>down menu</a:t>
            </a:r>
            <a:endParaRPr lang="x-none" dirty="0">
              <a:solidFill>
                <a:srgbClr val="000000"/>
              </a:solidFill>
              <a:latin typeface="Roboto Light"/>
            </a:endParaRPr>
          </a:p>
          <a:p>
            <a:pPr marL="457200" indent="-457200">
              <a:spcAft>
                <a:spcPts val="600"/>
              </a:spcAft>
              <a:buClr>
                <a:schemeClr val="tx1"/>
              </a:buClr>
              <a:buFont typeface="Arial" panose="020B0604020202020204" pitchFamily="34" charset="0"/>
              <a:buChar char="•"/>
            </a:pPr>
            <a:r>
              <a:rPr lang="x-none" sz="2800" dirty="0">
                <a:solidFill>
                  <a:schemeClr val="accent4"/>
                </a:solidFill>
              </a:rPr>
              <a:t>Browse by Subject</a:t>
            </a:r>
          </a:p>
          <a:p>
            <a:pPr marL="457200" indent="-457200">
              <a:buClr>
                <a:schemeClr val="tx1"/>
              </a:buClr>
              <a:buFont typeface="Arial" panose="020B0604020202020204" pitchFamily="34" charset="0"/>
              <a:buChar char="•"/>
            </a:pPr>
            <a:r>
              <a:rPr lang="x-none" sz="2800" dirty="0">
                <a:solidFill>
                  <a:schemeClr val="accent4"/>
                </a:solidFill>
              </a:rPr>
              <a:t>Print </a:t>
            </a:r>
            <a:r>
              <a:rPr lang="x-none" sz="2800">
                <a:solidFill>
                  <a:schemeClr val="accent4"/>
                </a:solidFill>
              </a:rPr>
              <a:t>the </a:t>
            </a:r>
            <a:r>
              <a:rPr lang="en-CA" sz="2800" dirty="0">
                <a:solidFill>
                  <a:schemeClr val="accent4"/>
                </a:solidFill>
              </a:rPr>
              <a:t>L</a:t>
            </a:r>
            <a:r>
              <a:rPr lang="x-none" sz="2800">
                <a:solidFill>
                  <a:schemeClr val="accent4"/>
                </a:solidFill>
              </a:rPr>
              <a:t>earning </a:t>
            </a:r>
            <a:r>
              <a:rPr lang="en-CA" sz="2800" dirty="0">
                <a:solidFill>
                  <a:schemeClr val="accent4"/>
                </a:solidFill>
              </a:rPr>
              <a:t>S</a:t>
            </a:r>
            <a:r>
              <a:rPr lang="x-none" sz="2800">
                <a:solidFill>
                  <a:schemeClr val="accent4"/>
                </a:solidFill>
              </a:rPr>
              <a:t>tandards</a:t>
            </a:r>
            <a:endParaRPr lang="x-none" sz="2800" dirty="0">
              <a:solidFill>
                <a:schemeClr val="accent4"/>
              </a:solidFill>
            </a:endParaRPr>
          </a:p>
        </p:txBody>
      </p:sp>
    </p:spTree>
    <p:extLst>
      <p:ext uri="{BB962C8B-B14F-4D97-AF65-F5344CB8AC3E}">
        <p14:creationId xmlns:p14="http://schemas.microsoft.com/office/powerpoint/2010/main" val="428278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Questions</a:t>
            </a:r>
            <a:r>
              <a:rPr lang="en-CA" sz="4000" dirty="0"/>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51670"/>
            <a:ext cx="5832648" cy="437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29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Autofit/>
          </a:bodyPr>
          <a:lstStyle/>
          <a:p>
            <a:r>
              <a:rPr lang="en-CA" sz="3600" dirty="0"/>
              <a:t>Option 1 of 3 – Curriculum Search</a:t>
            </a:r>
          </a:p>
        </p:txBody>
      </p:sp>
      <p:sp>
        <p:nvSpPr>
          <p:cNvPr id="6" name="TextBox 5"/>
          <p:cNvSpPr txBox="1"/>
          <p:nvPr/>
        </p:nvSpPr>
        <p:spPr>
          <a:xfrm>
            <a:off x="296022" y="1700808"/>
            <a:ext cx="8652544" cy="461665"/>
          </a:xfrm>
          <a:prstGeom prst="rect">
            <a:avLst/>
          </a:prstGeom>
          <a:noFill/>
        </p:spPr>
        <p:txBody>
          <a:bodyPr wrap="square" rtlCol="0" anchor="t">
            <a:spAutoFit/>
          </a:bodyPr>
          <a:lstStyle/>
          <a:p>
            <a:r>
              <a:rPr lang="x-none" sz="2400">
                <a:solidFill>
                  <a:schemeClr val="accent1"/>
                </a:solidFill>
                <a:latin typeface="+mj-lt"/>
              </a:rPr>
              <a:t>Accessing </a:t>
            </a:r>
            <a:r>
              <a:rPr lang="en-CA" sz="2400" dirty="0">
                <a:solidFill>
                  <a:schemeClr val="accent1"/>
                </a:solidFill>
                <a:latin typeface="+mj-lt"/>
              </a:rPr>
              <a:t>“</a:t>
            </a:r>
            <a:r>
              <a:rPr lang="x-none" sz="2400">
                <a:solidFill>
                  <a:schemeClr val="accent1"/>
                </a:solidFill>
                <a:latin typeface="+mj-lt"/>
              </a:rPr>
              <a:t>Curriculum Search</a:t>
            </a:r>
            <a:r>
              <a:rPr lang="en-CA" sz="2400" dirty="0">
                <a:solidFill>
                  <a:schemeClr val="accent1"/>
                </a:solidFill>
                <a:latin typeface="+mj-lt"/>
              </a:rPr>
              <a:t>”</a:t>
            </a:r>
            <a:r>
              <a:rPr lang="x-none" sz="2400">
                <a:solidFill>
                  <a:schemeClr val="accent1"/>
                </a:solidFill>
                <a:latin typeface="+mj-lt"/>
              </a:rPr>
              <a:t> via Fast </a:t>
            </a:r>
            <a:r>
              <a:rPr lang="x-none" sz="2400" smtClean="0">
                <a:solidFill>
                  <a:schemeClr val="accent1"/>
                </a:solidFill>
                <a:latin typeface="+mj-lt"/>
              </a:rPr>
              <a:t>Links</a:t>
            </a:r>
            <a:endParaRPr lang="x-none" sz="2400" dirty="0">
              <a:solidFill>
                <a:schemeClr val="accent1"/>
              </a:solidFill>
              <a:latin typeface="+mj-lt"/>
            </a:endParaRPr>
          </a:p>
        </p:txBody>
      </p:sp>
      <p:pic>
        <p:nvPicPr>
          <p:cNvPr id="8" name="Picture 7"/>
          <p:cNvPicPr/>
          <p:nvPr/>
        </p:nvPicPr>
        <p:blipFill rotWithShape="1">
          <a:blip r:embed="rId3"/>
          <a:srcRect l="18875" t="8332" r="20214" b="5953"/>
          <a:stretch/>
        </p:blipFill>
        <p:spPr bwMode="auto">
          <a:xfrm>
            <a:off x="206492" y="2276872"/>
            <a:ext cx="5445628" cy="432416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63052" t="66912" r="23293" b="5953"/>
          <a:stretch/>
        </p:blipFill>
        <p:spPr bwMode="auto">
          <a:xfrm>
            <a:off x="5796136" y="3717032"/>
            <a:ext cx="3152430" cy="2905833"/>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flipV="1">
            <a:off x="4932040" y="4581128"/>
            <a:ext cx="1224136"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4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Option 1 of 3 – Curriculum Search</a:t>
            </a:r>
          </a:p>
        </p:txBody>
      </p:sp>
      <p:sp>
        <p:nvSpPr>
          <p:cNvPr id="4" name="Text Placeholder 3"/>
          <p:cNvSpPr>
            <a:spLocks noGrp="1"/>
          </p:cNvSpPr>
          <p:nvPr>
            <p:ph type="body" sz="quarter" idx="13"/>
          </p:nvPr>
        </p:nvSpPr>
        <p:spPr>
          <a:xfrm>
            <a:off x="142875" y="1571625"/>
            <a:ext cx="8763000" cy="633239"/>
          </a:xfrm>
        </p:spPr>
        <p:txBody>
          <a:bodyPr vert="horz" lIns="91440" tIns="45720" rIns="91440" bIns="45720" rtlCol="0" anchor="t">
            <a:noAutofit/>
          </a:bodyPr>
          <a:lstStyle/>
          <a:p>
            <a:r>
              <a:rPr lang="en-CA" sz="2400" dirty="0">
                <a:solidFill>
                  <a:schemeClr val="accent1"/>
                </a:solidFill>
              </a:rPr>
              <a:t>Accessing “Curriculum Search” via the drop-down menu  </a:t>
            </a:r>
          </a:p>
        </p:txBody>
      </p:sp>
      <p:pic>
        <p:nvPicPr>
          <p:cNvPr id="7" name="Picture 6"/>
          <p:cNvPicPr/>
          <p:nvPr/>
        </p:nvPicPr>
        <p:blipFill rotWithShape="1">
          <a:blip r:embed="rId3"/>
          <a:srcRect l="12549" t="8036" r="13519" b="23213"/>
          <a:stretch/>
        </p:blipFill>
        <p:spPr bwMode="auto">
          <a:xfrm>
            <a:off x="899592" y="2337549"/>
            <a:ext cx="7416824" cy="4259803"/>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flipV="1">
            <a:off x="4860032" y="4293096"/>
            <a:ext cx="3456384" cy="12961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17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5" y="404664"/>
            <a:ext cx="7635240" cy="914400"/>
          </a:xfrm>
        </p:spPr>
        <p:txBody>
          <a:bodyPr>
            <a:normAutofit/>
          </a:bodyPr>
          <a:lstStyle/>
          <a:p>
            <a:r>
              <a:rPr lang="en-CA" sz="3600" dirty="0"/>
              <a:t>Option 1 of 3 – Curriculum Search</a:t>
            </a:r>
          </a:p>
        </p:txBody>
      </p:sp>
      <p:sp>
        <p:nvSpPr>
          <p:cNvPr id="4" name="Text Placeholder 3"/>
          <p:cNvSpPr>
            <a:spLocks noGrp="1"/>
          </p:cNvSpPr>
          <p:nvPr>
            <p:ph type="body" sz="quarter" idx="13"/>
          </p:nvPr>
        </p:nvSpPr>
        <p:spPr>
          <a:xfrm>
            <a:off x="259551" y="1556792"/>
            <a:ext cx="7635240" cy="581422"/>
          </a:xfrm>
        </p:spPr>
        <p:txBody>
          <a:bodyPr>
            <a:noAutofit/>
          </a:bodyPr>
          <a:lstStyle/>
          <a:p>
            <a:r>
              <a:rPr lang="en-CA" sz="2400" dirty="0">
                <a:solidFill>
                  <a:schemeClr val="accent1"/>
                </a:solidFill>
              </a:rPr>
              <a:t>Search Page</a:t>
            </a:r>
          </a:p>
        </p:txBody>
      </p:sp>
      <p:pic>
        <p:nvPicPr>
          <p:cNvPr id="8" name="Picture 7"/>
          <p:cNvPicPr/>
          <p:nvPr/>
        </p:nvPicPr>
        <p:blipFill rotWithShape="1">
          <a:blip r:embed="rId3"/>
          <a:srcRect l="7002" t="8185" r="8171" b="6050"/>
          <a:stretch/>
        </p:blipFill>
        <p:spPr bwMode="auto">
          <a:xfrm>
            <a:off x="539552" y="2204864"/>
            <a:ext cx="8064896"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01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a:bodyPr>
          <a:lstStyle/>
          <a:p>
            <a:r>
              <a:rPr lang="en-CA" sz="3600" dirty="0"/>
              <a:t>Option 1 of 3 – Curriculum Search</a:t>
            </a:r>
          </a:p>
        </p:txBody>
      </p:sp>
      <p:sp>
        <p:nvSpPr>
          <p:cNvPr id="4" name="Text Placeholder 3"/>
          <p:cNvSpPr>
            <a:spLocks noGrp="1"/>
          </p:cNvSpPr>
          <p:nvPr>
            <p:ph type="body" sz="quarter" idx="13"/>
          </p:nvPr>
        </p:nvSpPr>
        <p:spPr>
          <a:xfrm>
            <a:off x="179512" y="1628801"/>
            <a:ext cx="8591872" cy="648072"/>
          </a:xfrm>
        </p:spPr>
        <p:txBody>
          <a:bodyPr vert="horz" lIns="91440" tIns="45720" rIns="91440" bIns="45720" rtlCol="0" anchor="t">
            <a:normAutofit/>
          </a:bodyPr>
          <a:lstStyle/>
          <a:p>
            <a:r>
              <a:rPr lang="en-CA" sz="2400" dirty="0">
                <a:solidFill>
                  <a:schemeClr val="accent1"/>
                </a:solidFill>
              </a:rPr>
              <a:t>Select one or more curriculum areas to search </a:t>
            </a:r>
          </a:p>
        </p:txBody>
      </p:sp>
      <p:pic>
        <p:nvPicPr>
          <p:cNvPr id="8" name="Content Placeholder 7"/>
          <p:cNvPicPr>
            <a:picLocks noGrp="1"/>
          </p:cNvPicPr>
          <p:nvPr>
            <p:ph idx="1"/>
          </p:nvPr>
        </p:nvPicPr>
        <p:blipFill rotWithShape="1">
          <a:blip r:embed="rId3"/>
          <a:srcRect l="6614" t="16292" r="6997" b="4978"/>
          <a:stretch/>
        </p:blipFill>
        <p:spPr bwMode="auto">
          <a:xfrm>
            <a:off x="629256" y="2348880"/>
            <a:ext cx="7848872" cy="4176464"/>
          </a:xfrm>
          <a:prstGeom prst="rect">
            <a:avLst/>
          </a:prstGeom>
          <a:ln>
            <a:noFill/>
          </a:ln>
          <a:extLst>
            <a:ext uri="{53640926-AAD7-44D8-BBD7-CCE9431645EC}">
              <a14:shadowObscured xmlns:a14="http://schemas.microsoft.com/office/drawing/2010/main"/>
            </a:ext>
          </a:extLst>
        </p:spPr>
      </p:pic>
      <p:cxnSp>
        <p:nvCxnSpPr>
          <p:cNvPr id="28" name="Straight Arrow Connector 27"/>
          <p:cNvCxnSpPr/>
          <p:nvPr/>
        </p:nvCxnSpPr>
        <p:spPr>
          <a:xfrm>
            <a:off x="611560" y="3400946"/>
            <a:ext cx="886267" cy="171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611560" y="3233063"/>
            <a:ext cx="886267" cy="162000"/>
            <a:chOff x="413232" y="3233063"/>
            <a:chExt cx="1084595" cy="162000"/>
          </a:xfrm>
        </p:grpSpPr>
        <p:cxnSp>
          <p:nvCxnSpPr>
            <p:cNvPr id="7" name="Straight Arrow Connector 6"/>
            <p:cNvCxnSpPr/>
            <p:nvPr/>
          </p:nvCxnSpPr>
          <p:spPr>
            <a:xfrm>
              <a:off x="413232" y="3395063"/>
              <a:ext cx="1081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3232" y="3233063"/>
              <a:ext cx="1084595" cy="1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76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Option 1 of 3 – Curriculum Search</a:t>
            </a:r>
          </a:p>
        </p:txBody>
      </p:sp>
      <p:sp>
        <p:nvSpPr>
          <p:cNvPr id="4" name="Text Placeholder 3"/>
          <p:cNvSpPr>
            <a:spLocks noGrp="1"/>
          </p:cNvSpPr>
          <p:nvPr>
            <p:ph type="body" sz="quarter" idx="13"/>
          </p:nvPr>
        </p:nvSpPr>
        <p:spPr>
          <a:xfrm>
            <a:off x="261816" y="1628801"/>
            <a:ext cx="8591872" cy="720080"/>
          </a:xfrm>
        </p:spPr>
        <p:txBody>
          <a:bodyPr>
            <a:normAutofit/>
          </a:bodyPr>
          <a:lstStyle/>
          <a:p>
            <a:r>
              <a:rPr lang="en-CA" sz="2400" dirty="0">
                <a:solidFill>
                  <a:schemeClr val="accent1"/>
                </a:solidFill>
              </a:rPr>
              <a:t>Select one or more subject areas to search </a:t>
            </a:r>
          </a:p>
        </p:txBody>
      </p:sp>
      <p:pic>
        <p:nvPicPr>
          <p:cNvPr id="10" name="Picture 9"/>
          <p:cNvPicPr/>
          <p:nvPr/>
        </p:nvPicPr>
        <p:blipFill rotWithShape="1">
          <a:blip r:embed="rId3"/>
          <a:srcRect l="7759" t="15838" r="7761" b="4977"/>
          <a:stretch/>
        </p:blipFill>
        <p:spPr bwMode="auto">
          <a:xfrm>
            <a:off x="658763" y="2355054"/>
            <a:ext cx="7956790" cy="4176464"/>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3874222" y="3071766"/>
            <a:ext cx="4752976" cy="0"/>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5121" y="3387295"/>
            <a:ext cx="8646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8776" y="3387295"/>
            <a:ext cx="863648" cy="171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8763" y="3214011"/>
            <a:ext cx="868123" cy="1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01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NVSD Theme">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VSD_PowerpointTemplate_1110_Final" id="{1F1E1B8F-98C6-7C46-9DD0-86774F12F8F3}" vid="{DC40F9AD-3C60-9842-908A-651E3FF62588}"/>
    </a:ext>
  </a:extLst>
</a:theme>
</file>

<file path=ppt/theme/theme2.xml><?xml version="1.0" encoding="utf-8"?>
<a:theme xmlns:a="http://schemas.openxmlformats.org/drawingml/2006/main" name="1_NVSD Theme">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Website" id="{38623D35-4820-2641-8007-06F7EF20B135}" vid="{5F28B069-0406-6842-B85C-8DE7C5EA4EC4}"/>
    </a:ext>
  </a:extLst>
</a:theme>
</file>

<file path=ppt/theme/theme3.xml><?xml version="1.0" encoding="utf-8"?>
<a:theme xmlns:a="http://schemas.openxmlformats.org/drawingml/2006/main" name="2_NVSD Theme">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VSD_PowerpointTemplate_1110_Final" id="{1F1E1B8F-98C6-7C46-9DD0-86774F12F8F3}" vid="{DC40F9AD-3C60-9842-908A-651E3FF625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ADBB8CD53BFD42AD49D98E426317CA" ma:contentTypeVersion="0" ma:contentTypeDescription="Create a new document." ma:contentTypeScope="" ma:versionID="738ae8a58079c83fb21fa44063cdd61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15F9A3-B759-4F3E-A078-02EF90FD5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9E2EE10-7462-4900-833B-C4FB557DB844}">
  <ds:schemaRefs>
    <ds:schemaRef ds:uri="http://schemas.microsoft.com/sharepoint/v3/contenttype/forms"/>
  </ds:schemaRefs>
</ds:datastoreItem>
</file>

<file path=customXml/itemProps3.xml><?xml version="1.0" encoding="utf-8"?>
<ds:datastoreItem xmlns:ds="http://schemas.openxmlformats.org/officeDocument/2006/customXml" ds:itemID="{632C4C19-5351-430A-90BC-6BE6E536EE5B}">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Website</Template>
  <TotalTime>2097</TotalTime>
  <Words>2506</Words>
  <Application>Microsoft Office PowerPoint</Application>
  <PresentationFormat>On-screen Show (4:3)</PresentationFormat>
  <Paragraphs>268</Paragraphs>
  <Slides>40</Slides>
  <Notes>40</Notes>
  <HiddenSlides>0</HiddenSlides>
  <MMClips>2</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NVSD Theme</vt:lpstr>
      <vt:lpstr>1_NVSD Theme</vt:lpstr>
      <vt:lpstr>2_NVSD Theme</vt:lpstr>
      <vt:lpstr>Office Theme</vt:lpstr>
      <vt:lpstr>Website to Classroom</vt:lpstr>
      <vt:lpstr>For this presentation… </vt:lpstr>
      <vt:lpstr>Learning Targets </vt:lpstr>
      <vt:lpstr>Exploring the Curriculum Website</vt:lpstr>
      <vt:lpstr>Option 1 of 3 – Curriculum Search</vt:lpstr>
      <vt:lpstr>Option 1 of 3 – Curriculum Search</vt:lpstr>
      <vt:lpstr>Option 1 of 3 – Curriculum Search</vt:lpstr>
      <vt:lpstr>Option 1 of 3 – Curriculum Search</vt:lpstr>
      <vt:lpstr>Option 1 of 3 – Curriculum Search</vt:lpstr>
      <vt:lpstr>Option 1 of 3 – Curriculum Search</vt:lpstr>
      <vt:lpstr>Option 1 of 3 – Curriculum Search</vt:lpstr>
      <vt:lpstr>Option 2 of 3 – Browse by Subject</vt:lpstr>
      <vt:lpstr>Option 2 of 3 – Browse by Subject</vt:lpstr>
      <vt:lpstr>Option 2 of 3 – Browse by Subject</vt:lpstr>
      <vt:lpstr>Option 3 of 3 – Printing the Curriculum</vt:lpstr>
      <vt:lpstr>Option 3 of 3 – Printing the Curriculum</vt:lpstr>
      <vt:lpstr>Option 3 of 3 – Printing the Curriculum</vt:lpstr>
      <vt:lpstr>Exploring the Website</vt:lpstr>
      <vt:lpstr>Next Step…</vt:lpstr>
      <vt:lpstr>The Curriculum Model</vt:lpstr>
      <vt:lpstr>Planning: KDU Model</vt:lpstr>
      <vt:lpstr>KDU Example – Content (K)</vt:lpstr>
      <vt:lpstr>KDU Example - Curricular Competencies (D)</vt:lpstr>
      <vt:lpstr>KDU Example - Big Ideas (U)</vt:lpstr>
      <vt:lpstr>KDU Example - Concepts</vt:lpstr>
      <vt:lpstr>KDU Example – Grade 3</vt:lpstr>
      <vt:lpstr>Exploring the KDU Planner</vt:lpstr>
      <vt:lpstr>What’s Next?</vt:lpstr>
      <vt:lpstr>UBD – Understanding by Design</vt:lpstr>
      <vt:lpstr>UBD – Understanding by Design</vt:lpstr>
      <vt:lpstr>PowerPoint Presentation</vt:lpstr>
      <vt:lpstr>The UBD Planner</vt:lpstr>
      <vt:lpstr>Content - Know</vt:lpstr>
      <vt:lpstr>Curricular Competencies - Do</vt:lpstr>
      <vt:lpstr>Big Idea - Understand</vt:lpstr>
      <vt:lpstr>What's Next?</vt:lpstr>
      <vt:lpstr>Resources</vt:lpstr>
      <vt:lpstr>Resources – Curriculum Hub </vt:lpstr>
      <vt:lpstr>Resources – Curriculum Hub</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to Classroom</dc:title>
  <dc:creator>Julie Bertrand</dc:creator>
  <cp:lastModifiedBy>Windows User</cp:lastModifiedBy>
  <cp:revision>145</cp:revision>
  <dcterms:created xsi:type="dcterms:W3CDTF">2016-11-23T16:48:53Z</dcterms:created>
  <dcterms:modified xsi:type="dcterms:W3CDTF">2017-01-16T16:26:55Z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0x01010070ADBB8CD53BFD42AD49D98E426317CA</vt:lpwstr>
  </property>
</Properties>
</file>