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63" r:id="rId5"/>
    <p:sldId id="272" r:id="rId6"/>
    <p:sldId id="275" r:id="rId7"/>
    <p:sldId id="274" r:id="rId8"/>
    <p:sldId id="260" r:id="rId9"/>
    <p:sldId id="265" r:id="rId10"/>
    <p:sldId id="259" r:id="rId11"/>
    <p:sldId id="261" r:id="rId12"/>
    <p:sldId id="278" r:id="rId13"/>
    <p:sldId id="288" r:id="rId14"/>
    <p:sldId id="289" r:id="rId15"/>
    <p:sldId id="292" r:id="rId16"/>
    <p:sldId id="271" r:id="rId17"/>
    <p:sldId id="290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67" r:id="rId27"/>
    <p:sldId id="287" r:id="rId28"/>
    <p:sldId id="291" r:id="rId29"/>
    <p:sldId id="276" r:id="rId30"/>
    <p:sldId id="258" r:id="rId31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6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7B344-CDE4-2D45-BC92-FEA84C59827B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B4F6C-71F1-4D47-8818-A46CD828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6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130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13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09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37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49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84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4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01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386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4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215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E8D7-B88B-480B-A350-7908D9282051}" type="datetimeFigureOut">
              <a:rPr lang="en-CA" smtClean="0"/>
              <a:t>2019-12-10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3420-8E45-4F60-A6B2-0916A86F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34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711" y="2102287"/>
            <a:ext cx="63819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Aligning Curricular and </a:t>
            </a:r>
          </a:p>
          <a:p>
            <a:pPr algn="ctr"/>
            <a:r>
              <a:rPr lang="en-CA" sz="48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Core Competencies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1368679" y="4660352"/>
            <a:ext cx="1627703" cy="1425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3518895" y="4648477"/>
            <a:ext cx="1603170" cy="14369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5644578" y="4660352"/>
            <a:ext cx="1555669" cy="1425039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360ED5E-045B-9645-850E-48BD6F0284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657" y="353000"/>
            <a:ext cx="924931" cy="72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98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303" y="402488"/>
            <a:ext cx="82295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>
                <a:latin typeface="Century Gothic" panose="020B0502020202020204" pitchFamily="34" charset="0"/>
              </a:rPr>
              <a:t>Thinking Competency </a:t>
            </a:r>
            <a:endParaRPr lang="en-CA" sz="1400" dirty="0">
              <a:latin typeface="Calibri" panose="020F0502020204030204" pitchFamily="34" charset="0"/>
            </a:endParaRPr>
          </a:p>
          <a:p>
            <a:pPr algn="ctr"/>
            <a:r>
              <a:rPr lang="en-CA" sz="1400" b="1" dirty="0">
                <a:latin typeface="Century Gothic" panose="020B0502020202020204" pitchFamily="34" charset="0"/>
              </a:rPr>
              <a:t>Sample K-4 “I Can” Statements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b="1" dirty="0">
                <a:latin typeface="Century Gothic" panose="020B0502020202020204" pitchFamily="34" charset="0"/>
              </a:rPr>
              <a:t>CREATIVE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Novelty and Value</a:t>
            </a:r>
            <a:endParaRPr lang="en-CA" sz="1400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get ideas when I play. My ideas are fun for me and make me happy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share ideas that are new to my classmates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show you the things I am interested in by the things I create</a:t>
            </a:r>
          </a:p>
          <a:p>
            <a:pPr>
              <a:spcAft>
                <a:spcPts val="0"/>
              </a:spcAft>
            </a:pPr>
            <a:endParaRPr lang="en-CA" sz="1400" dirty="0"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CA" sz="1400" dirty="0">
                <a:latin typeface="Century Gothic" panose="020B0502020202020204" pitchFamily="34" charset="0"/>
              </a:rPr>
              <a:t>Generating Ideas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get ideas when I use my senses to explore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build on others ideas (and sometimes add my own ideas) to solve a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thoughtfully learn a lot about something (e.g. by doing research, talking to others or practicing) so that I am able to create new ideas or ideas just pop into my head</a:t>
            </a:r>
          </a:p>
          <a:p>
            <a:pPr>
              <a:spcAft>
                <a:spcPts val="0"/>
              </a:spcAft>
            </a:pPr>
            <a:endParaRPr lang="en-CA" sz="1400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Developing Ideas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make my ideas work or change what I am doing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build on the skills I need to make my idea work, and usually succeed, even if it takes a few tries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I can use the skills I have learned to solve future problems</a:t>
            </a:r>
            <a:endParaRPr lang="en-CA" sz="1400" dirty="0"/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303" y="402488"/>
            <a:ext cx="82295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>
                <a:latin typeface="Century Gothic" panose="020B0502020202020204" pitchFamily="34" charset="0"/>
              </a:rPr>
              <a:t>Thinking Competency </a:t>
            </a:r>
            <a:endParaRPr lang="en-CA" sz="1400" dirty="0">
              <a:latin typeface="Calibri" panose="020F0502020204030204" pitchFamily="34" charset="0"/>
            </a:endParaRPr>
          </a:p>
          <a:p>
            <a:pPr algn="ctr"/>
            <a:r>
              <a:rPr lang="en-CA" sz="1400" b="1" dirty="0">
                <a:latin typeface="Century Gothic" panose="020B0502020202020204" pitchFamily="34" charset="0"/>
              </a:rPr>
              <a:t>Sample K-4 “I Can” Statements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r>
              <a:rPr lang="en-CA" sz="1400" b="1" dirty="0">
                <a:latin typeface="Century Gothic" panose="020B0502020202020204" pitchFamily="34" charset="0"/>
              </a:rPr>
              <a:t>CRITICAL AND REFLECTIVE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Analyze and Critique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show if I like something or not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explore and appreciate things I learn about other people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show and explain my thinking when I work on different projects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Question and Investigate</a:t>
            </a:r>
            <a:endParaRPr lang="en-CA" sz="1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ask open-ended questions and collect information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find more than one to way to explore something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tell the difference between what’s real, what is made up, and appreciate when others think different from me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1400" dirty="0">
              <a:effectLst/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CA" sz="1400" dirty="0">
                <a:latin typeface="Century Gothic" panose="020B0502020202020204" pitchFamily="34" charset="0"/>
              </a:rPr>
              <a:t>Develop and Design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experiment by doing things differently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reach my goals by trying a variety of ways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engage my audience in different ways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1400" dirty="0">
              <a:effectLst/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CA" sz="1400" dirty="0">
                <a:latin typeface="Century Gothic" panose="020B0502020202020204" pitchFamily="34" charset="0"/>
              </a:rPr>
              <a:t>Reflective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am able to reflect to on my thinking skills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am able to reflect on what I have learned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able to to think of things in new ways (Aha moment!)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584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633" y="2174424"/>
            <a:ext cx="87607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use the skills I have learned to solve future problems.</a:t>
            </a: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change what I’m doing to solve a problem. </a:t>
            </a: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get new ideas when I play.</a:t>
            </a: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1747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Century Gothic" panose="020B0502020202020204" pitchFamily="34" charset="0"/>
              </a:rPr>
              <a:t>	Personal and Social Competency- </a:t>
            </a:r>
          </a:p>
          <a:p>
            <a:r>
              <a:rPr lang="en-CA" sz="2400" b="1" dirty="0">
                <a:latin typeface="Century Gothic" panose="020B0502020202020204" pitchFamily="34" charset="0"/>
              </a:rPr>
              <a:t>	Social Responsibility</a:t>
            </a:r>
          </a:p>
          <a:p>
            <a:r>
              <a:rPr lang="en-CA" sz="1600" dirty="0">
                <a:latin typeface="Century Gothic" panose="020B0502020202020204" pitchFamily="34" charset="0"/>
              </a:rPr>
              <a:t>	Sample from Kindergarten Science</a:t>
            </a:r>
            <a:endParaRPr lang="en-CA" sz="11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86FB22-C6B0-4D4A-B420-975891BE82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6605028" y="4482748"/>
            <a:ext cx="2294985" cy="205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94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5A7042-7FA0-B249-9FDA-2E5762F7E0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565708" y="4671427"/>
            <a:ext cx="1603170" cy="1436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DD5110-4DE1-BB48-905B-548F407C6E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565708" y="2501968"/>
            <a:ext cx="1603170" cy="14369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5A83D91-11E7-1C44-8A79-3D58F96FCD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565708" y="332509"/>
            <a:ext cx="1603170" cy="14369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54D685-FE1B-C042-9FAC-1D99156C3556}"/>
              </a:ext>
            </a:extLst>
          </p:cNvPr>
          <p:cNvSpPr txBox="1"/>
          <p:nvPr/>
        </p:nvSpPr>
        <p:spPr>
          <a:xfrm>
            <a:off x="2168878" y="254531"/>
            <a:ext cx="676669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latin typeface="Century Gothic" charset="0"/>
                <a:ea typeface="Century Gothic" charset="0"/>
                <a:cs typeface="Century Gothic" charset="0"/>
              </a:rPr>
              <a:t>Curricular Competency: Demonstrate curiosity and a sense of wonder about the world 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Notice It: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Inquiry lessons/projects, play, place, field trips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Name It: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 can wonder about the world around me.</a:t>
            </a: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Nurture It: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“I love that you are thinking about…” “I wonder what made you think of this…” “What connections can you make…”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6C406-4795-624F-8AFE-23B2EF5168B5}"/>
              </a:ext>
            </a:extLst>
          </p:cNvPr>
          <p:cNvSpPr txBox="1"/>
          <p:nvPr/>
        </p:nvSpPr>
        <p:spPr>
          <a:xfrm>
            <a:off x="2168879" y="2282512"/>
            <a:ext cx="65727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latin typeface="Century Gothic" charset="0"/>
                <a:ea typeface="Century Gothic" charset="0"/>
                <a:cs typeface="Century Gothic" charset="0"/>
              </a:rPr>
              <a:t>Curricular Competency: Experience and interpret the local environment</a:t>
            </a: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Notice It: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Neighbourhood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walks, forest walks, field trips, place, sit spots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Name it: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 can recognize, tell you, describe what is in my local environment </a:t>
            </a: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Nurture It: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“Wow! Have you seen something like this before…” “Could you build it…”  “How do you think it got here”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8DCCDE-8547-2C42-A3EE-0683BC0FCA73}"/>
              </a:ext>
            </a:extLst>
          </p:cNvPr>
          <p:cNvSpPr txBox="1"/>
          <p:nvPr/>
        </p:nvSpPr>
        <p:spPr>
          <a:xfrm>
            <a:off x="2168878" y="4807195"/>
            <a:ext cx="67666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latin typeface="Century Gothic" charset="0"/>
                <a:ea typeface="Century Gothic" charset="0"/>
                <a:cs typeface="Century Gothic" charset="0"/>
              </a:rPr>
              <a:t>Curricular Competency: Generate and introduce new or refined ideas </a:t>
            </a:r>
            <a:r>
              <a:rPr lang="en-CA" sz="1200">
                <a:latin typeface="Century Gothic" charset="0"/>
                <a:ea typeface="Century Gothic" charset="0"/>
                <a:cs typeface="Century Gothic" charset="0"/>
              </a:rPr>
              <a:t>when problem solving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Notice It: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Science experiments, play, role-modeling,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neighbourhood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and forest walks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Name It: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 can solve problems in many (creative) ways 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Nurture It: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“I wonder if there is a way to solve this…” “I like you used your creative or critical thinking skills to…”</a:t>
            </a:r>
            <a:endParaRPr lang="en-US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52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t="64464" r="78340" b="3772"/>
          <a:stretch/>
        </p:blipFill>
        <p:spPr>
          <a:xfrm>
            <a:off x="716437" y="5297863"/>
            <a:ext cx="1272619" cy="1310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4" t="58257" r="45446" b="9064"/>
          <a:stretch/>
        </p:blipFill>
        <p:spPr>
          <a:xfrm>
            <a:off x="3742440" y="5095187"/>
            <a:ext cx="1357460" cy="1348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99" t="24680" r="4993" b="11312"/>
          <a:stretch/>
        </p:blipFill>
        <p:spPr>
          <a:xfrm>
            <a:off x="6759016" y="3815143"/>
            <a:ext cx="1545997" cy="26403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3892" y="493995"/>
            <a:ext cx="7946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wonder about the world around me.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075" y="1506819"/>
            <a:ext cx="2253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With support…</a:t>
            </a:r>
          </a:p>
          <a:p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am learning to…</a:t>
            </a:r>
          </a:p>
          <a:p>
            <a:endParaRPr lang="en-CA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become curious about the world around me.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1679" y="1506819"/>
            <a:ext cx="26112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</a:rPr>
              <a:t>I am beginning to…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can sometimes… </a:t>
            </a:r>
          </a:p>
          <a:p>
            <a:endParaRPr lang="en-CA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</a:rPr>
              <a:t>be curious about the world around me. </a:t>
            </a:r>
          </a:p>
          <a:p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287678" y="1506819"/>
            <a:ext cx="27714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</a:rPr>
              <a:t>I can…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am able to…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can independently…</a:t>
            </a:r>
          </a:p>
          <a:p>
            <a:endParaRPr lang="en-CA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</a:rPr>
              <a:t>show </a:t>
            </a:r>
            <a:r>
              <a:rPr lang="en-CA">
                <a:latin typeface="Century Gothic" panose="020B0502020202020204" pitchFamily="34" charset="0"/>
              </a:rPr>
              <a:t>my curiosity </a:t>
            </a:r>
            <a:r>
              <a:rPr lang="en-CA" dirty="0">
                <a:latin typeface="Century Gothic" panose="020B0502020202020204" pitchFamily="34" charset="0"/>
              </a:rPr>
              <a:t>about the world </a:t>
            </a:r>
            <a:r>
              <a:rPr lang="en-CA">
                <a:latin typeface="Century Gothic" panose="020B0502020202020204" pitchFamily="34" charset="0"/>
              </a:rPr>
              <a:t>around me. </a:t>
            </a:r>
            <a:endParaRPr lang="en-CA" dirty="0">
              <a:latin typeface="Century Gothic" panose="020B0502020202020204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6437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37895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Personal &amp; Social Competency 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-19114" y="2558030"/>
            <a:ext cx="2864366" cy="26238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20240" y="2613436"/>
            <a:ext cx="7333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entury Gothic" charset="0"/>
                <a:ea typeface="Century Gothic" charset="0"/>
                <a:cs typeface="Century Gothic" charset="0"/>
              </a:rPr>
              <a:t>Personal Awareness &amp; Responsibility</a:t>
            </a:r>
          </a:p>
          <a:p>
            <a:endParaRPr lang="en-US"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3000" dirty="0">
                <a:latin typeface="Century Gothic" charset="0"/>
                <a:ea typeface="Century Gothic" charset="0"/>
                <a:cs typeface="Century Gothic" charset="0"/>
              </a:rPr>
              <a:t>     Positive Personal &amp; Cultural Identity</a:t>
            </a:r>
          </a:p>
          <a:p>
            <a:endParaRPr lang="en-US"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3000" dirty="0">
                <a:latin typeface="Century Gothic" charset="0"/>
                <a:ea typeface="Century Gothic" charset="0"/>
                <a:cs typeface="Century Gothic" charset="0"/>
              </a:rPr>
              <a:t>          Social Responsibility</a:t>
            </a:r>
          </a:p>
          <a:p>
            <a:endParaRPr lang="en-US" sz="3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11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4054"/>
            <a:ext cx="852054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dirty="0"/>
              <a:t>Personal and Social Competency</a:t>
            </a:r>
            <a:endParaRPr lang="en-CA" dirty="0"/>
          </a:p>
          <a:p>
            <a:pPr algn="ctr"/>
            <a:r>
              <a:rPr lang="en-CA" b="1" dirty="0"/>
              <a:t>Sample K-4 “I Can” Statements</a:t>
            </a:r>
            <a:endParaRPr lang="en-CA" dirty="0"/>
          </a:p>
          <a:p>
            <a:pPr algn="ctr"/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b="1" dirty="0">
                <a:latin typeface="Century Gothic" panose="020B0502020202020204" pitchFamily="34" charset="0"/>
              </a:rPr>
              <a:t>PERSONAL AWARENESS AND RESPONSIBILITY</a:t>
            </a:r>
          </a:p>
          <a:p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Self-Determination:</a:t>
            </a:r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• I can show a sense of accomplishment and joy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celebrate my efforts and accomplishments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advocate for myself and my ideas</a:t>
            </a:r>
          </a:p>
          <a:p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Self-Regulation: </a:t>
            </a:r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• I can sometimes recognize emotions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use strategies that help me manage my feelings and emotions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persevere with challenging tasks</a:t>
            </a:r>
            <a:endParaRPr lang="en-CA" sz="1400" b="1" dirty="0">
              <a:latin typeface="Century Gothic" panose="020B0502020202020204" pitchFamily="34" charset="0"/>
            </a:endParaRPr>
          </a:p>
          <a:p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Well-Being: </a:t>
            </a:r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• I can participate in activities that support my well-being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participate in activities that support my well-being and tell/show how they help me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take some responsibility for my physical and emotional well-being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make choices that benefit my well-being and keep me safe in my community,      including my online interactions</a:t>
            </a:r>
          </a:p>
          <a:p>
            <a:endParaRPr lang="en-CA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93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4054"/>
            <a:ext cx="85205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dirty="0"/>
              <a:t>Personal and Social Competency</a:t>
            </a:r>
            <a:endParaRPr lang="en-CA" dirty="0"/>
          </a:p>
          <a:p>
            <a:pPr algn="ctr"/>
            <a:r>
              <a:rPr lang="en-CA" b="1" dirty="0"/>
              <a:t>Sample K-4 “I Can” Statements</a:t>
            </a:r>
            <a:endParaRPr lang="en-CA" dirty="0"/>
          </a:p>
          <a:p>
            <a:pPr algn="ctr"/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b="1" dirty="0">
                <a:latin typeface="Century Gothic" panose="020B0502020202020204" pitchFamily="34" charset="0"/>
              </a:rPr>
              <a:t>POSITIVE PERSONAL &amp; CULTURAL IDENTITY 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Relationships and cultural contexts: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describe my family and community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am able to identify the different groups that I belong to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understand that my identity is made up of many interconnected aspects (such as life experiences, family history, heritage, peer group)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Personal values and choices: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tell what is important to me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explain what my values are and how they affect choices I make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Personal strengths and abilities: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identify my individual characteristics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describe/express my attributes, characteristics, and skills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endParaRPr lang="en-CA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14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843" y="374692"/>
            <a:ext cx="8520545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dirty="0"/>
              <a:t>Personal and Social Competency</a:t>
            </a:r>
            <a:endParaRPr lang="en-CA" dirty="0"/>
          </a:p>
          <a:p>
            <a:pPr algn="ctr"/>
            <a:r>
              <a:rPr lang="en-CA" b="1" dirty="0"/>
              <a:t>Sample K-4 “I Can” Statements</a:t>
            </a:r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b="1" dirty="0">
              <a:latin typeface="Century Gothic" panose="020B0502020202020204" pitchFamily="34" charset="0"/>
            </a:endParaRPr>
          </a:p>
          <a:p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b="1" dirty="0">
                <a:latin typeface="Century Gothic" panose="020B0502020202020204" pitchFamily="34" charset="0"/>
              </a:rPr>
              <a:t>SOCIAL RESPONSIBILITY </a:t>
            </a:r>
          </a:p>
          <a:p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Contributing to community and caring for the environment: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With some support, I can be part of a group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participate in classroom and group activities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participate in classroom and group activities to improve the classroom school,   community, or natural world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contribute to group activities that make my classroom, school, community, or natural world a better place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identify how my actions and the actions of others affect my community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Solving problems in peaceful ways: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solve some problems myself and can identify when to ask for help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identify problems and compare potential problem-solving strategies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clarify problems, consider alternatives, and evaluate strategies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clarify problems or issues, generate multiple strategies, and consider consequences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endParaRPr lang="en-CA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10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843" y="374692"/>
            <a:ext cx="8520545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dirty="0"/>
              <a:t>Personal and Social Competency</a:t>
            </a:r>
            <a:endParaRPr lang="en-CA" dirty="0"/>
          </a:p>
          <a:p>
            <a:pPr algn="ctr"/>
            <a:r>
              <a:rPr lang="en-CA" b="1" dirty="0"/>
              <a:t>Sample K-4 “I Can” Statements</a:t>
            </a:r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b="1" dirty="0">
              <a:latin typeface="Century Gothic" panose="020B0502020202020204" pitchFamily="34" charset="0"/>
            </a:endParaRPr>
          </a:p>
          <a:p>
            <a:endParaRPr lang="en-CA" sz="1400" b="1" dirty="0">
              <a:latin typeface="Century Gothic" panose="020B0502020202020204" pitchFamily="34" charset="0"/>
            </a:endParaRPr>
          </a:p>
          <a:p>
            <a:r>
              <a:rPr lang="en-CA" sz="1400" b="1" dirty="0">
                <a:latin typeface="Century Gothic" panose="020B0502020202020204" pitchFamily="34" charset="0"/>
              </a:rPr>
              <a:t>SOCIAL RESPONSIBILITY 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Valuing diversity: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With some direction, I can demonstrate respectful and inclusive behaviour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explain when something is unfair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advocate for others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Building relationships: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With some support, I can be part of a group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am kind to others, can work or play co-operatively, and can build relationships with people of my choosing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can identify when others need support and provide it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am aware of how others may feel and take steps to help them feel included </a:t>
            </a:r>
          </a:p>
          <a:p>
            <a:r>
              <a:rPr lang="en-CA" sz="1400" dirty="0">
                <a:latin typeface="Century Gothic" panose="020B0502020202020204" pitchFamily="34" charset="0"/>
              </a:rPr>
              <a:t>• I build and sustain positive relationships with diverse people, including people from different   generations</a:t>
            </a:r>
          </a:p>
          <a:p>
            <a:endParaRPr lang="en-CA" sz="1400" b="1" dirty="0">
              <a:latin typeface="Century Gothic" panose="020B0502020202020204" pitchFamily="34" charset="0"/>
            </a:endParaRP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endParaRPr lang="en-CA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1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crosoft Word - Science k-9 Final.doc - en_science_k-9.pdf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0" t="17009" r="22781" b="2607"/>
          <a:stretch/>
        </p:blipFill>
        <p:spPr>
          <a:xfrm>
            <a:off x="0" y="-129880"/>
            <a:ext cx="9208654" cy="7078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4025121" y="2494240"/>
            <a:ext cx="293064" cy="2626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3717662" y="2840455"/>
            <a:ext cx="332217" cy="2908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3353834" y="3976497"/>
            <a:ext cx="278352" cy="2494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5296748" y="4911843"/>
            <a:ext cx="401345" cy="3676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4325543" y="5388532"/>
            <a:ext cx="364506" cy="3267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2189396" y="4394462"/>
            <a:ext cx="353530" cy="3095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4865023" y="4586924"/>
            <a:ext cx="362513" cy="3249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3322044" y="5715237"/>
            <a:ext cx="341932" cy="3132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2849796" y="5715237"/>
            <a:ext cx="353530" cy="3095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4272062" y="5906375"/>
            <a:ext cx="341932" cy="3132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3799814" y="5906375"/>
            <a:ext cx="353530" cy="3095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3597459" y="3593621"/>
            <a:ext cx="348135" cy="3120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3376380" y="3131308"/>
            <a:ext cx="287596" cy="2517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2366161" y="3485999"/>
            <a:ext cx="234975" cy="21524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5393730" y="4042161"/>
            <a:ext cx="401345" cy="36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95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7226" y="2119939"/>
            <a:ext cx="75360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CA" sz="2400" dirty="0">
              <a:latin typeface="Century Gothic" panose="020B0502020202020204" pitchFamily="34" charset="0"/>
            </a:endParaRPr>
          </a:p>
          <a:p>
            <a:pPr lvl="0"/>
            <a:r>
              <a:rPr lang="en-CA" sz="2400" dirty="0">
                <a:latin typeface="Century Gothic" panose="020B0502020202020204" pitchFamily="34" charset="0"/>
              </a:rPr>
              <a:t>I can celebrate my efforts and accomplishments.</a:t>
            </a:r>
          </a:p>
          <a:p>
            <a:pPr lvl="0"/>
            <a:endParaRPr lang="en-CA" sz="2400" dirty="0">
              <a:latin typeface="Century Gothic" panose="020B0502020202020204" pitchFamily="34" charset="0"/>
            </a:endParaRPr>
          </a:p>
          <a:p>
            <a:pPr lvl="0"/>
            <a:endParaRPr lang="en-CA" sz="2400" dirty="0">
              <a:latin typeface="Century Gothic" panose="020B0502020202020204" pitchFamily="34" charset="0"/>
            </a:endParaRPr>
          </a:p>
          <a:p>
            <a:pPr lvl="0"/>
            <a:r>
              <a:rPr lang="en-CA" sz="2400" dirty="0">
                <a:latin typeface="Century Gothic" panose="020B0502020202020204" pitchFamily="34" charset="0"/>
              </a:rPr>
              <a:t>I can persevere with challenging tasks.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2611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Century Gothic" panose="020B0502020202020204" pitchFamily="34" charset="0"/>
              </a:rPr>
              <a:t>	Personal and Social Competency- </a:t>
            </a:r>
          </a:p>
          <a:p>
            <a:r>
              <a:rPr lang="en-CA" sz="2400" b="1" dirty="0">
                <a:latin typeface="Century Gothic" panose="020B0502020202020204" pitchFamily="34" charset="0"/>
              </a:rPr>
              <a:t>	Personal Awareness and Responsibility</a:t>
            </a:r>
          </a:p>
          <a:p>
            <a:r>
              <a:rPr lang="en-CA" dirty="0">
                <a:latin typeface="Century Gothic" panose="020B0502020202020204" pitchFamily="34" charset="0"/>
              </a:rPr>
              <a:t>	Sample from Kindergarten Science</a:t>
            </a:r>
            <a:endParaRPr lang="en-CA" sz="1600" dirty="0">
              <a:latin typeface="Century Gothic" panose="020B0502020202020204" pitchFamily="34" charset="0"/>
            </a:endParaRPr>
          </a:p>
          <a:p>
            <a:endParaRPr lang="en-CA" sz="2400" b="1" dirty="0">
              <a:latin typeface="Century Gothic" panose="020B0502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8262DD-3FC0-024A-B03E-139DB57432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6632710" y="4608875"/>
            <a:ext cx="2294985" cy="21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07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015" y="2259563"/>
            <a:ext cx="645240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describe my family and community. </a:t>
            </a: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tell what is important to me.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" y="601747"/>
            <a:ext cx="10099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Century Gothic" panose="020B0502020202020204" pitchFamily="34" charset="0"/>
              </a:rPr>
              <a:t>	Personal and Social Competency- </a:t>
            </a:r>
          </a:p>
          <a:p>
            <a:r>
              <a:rPr lang="en-CA" sz="2400" b="1" dirty="0">
                <a:latin typeface="Century Gothic" panose="020B0502020202020204" pitchFamily="34" charset="0"/>
              </a:rPr>
              <a:t>	Positive Personal and Cultural Identity</a:t>
            </a:r>
          </a:p>
          <a:p>
            <a:r>
              <a:rPr lang="en-CA" sz="1600" dirty="0">
                <a:latin typeface="Century Gothic" panose="020B0502020202020204" pitchFamily="34" charset="0"/>
              </a:rPr>
              <a:t>	Sample from Kindergarten Science</a:t>
            </a:r>
            <a:endParaRPr lang="en-CA" sz="11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220298-5B7C-E44F-88D8-B5FFCC9A97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6632710" y="4608875"/>
            <a:ext cx="2294985" cy="21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08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015" y="2174424"/>
            <a:ext cx="778770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solve some problems myself and can identify </a:t>
            </a:r>
          </a:p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when to ask for help.</a:t>
            </a: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participate in classroom and group activities.</a:t>
            </a:r>
          </a:p>
          <a:p>
            <a:endParaRPr lang="en-CA" sz="2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1747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Century Gothic" panose="020B0502020202020204" pitchFamily="34" charset="0"/>
              </a:rPr>
              <a:t>	Personal and Social Competency- </a:t>
            </a:r>
          </a:p>
          <a:p>
            <a:r>
              <a:rPr lang="en-CA" sz="2400" b="1" dirty="0">
                <a:latin typeface="Century Gothic" panose="020B0502020202020204" pitchFamily="34" charset="0"/>
              </a:rPr>
              <a:t>	Social Responsibility</a:t>
            </a:r>
          </a:p>
          <a:p>
            <a:r>
              <a:rPr lang="en-CA" sz="1600" dirty="0">
                <a:latin typeface="Century Gothic" panose="020B0502020202020204" pitchFamily="34" charset="0"/>
              </a:rPr>
              <a:t>	Sample from Kindergarten Science</a:t>
            </a:r>
            <a:endParaRPr lang="en-CA" sz="11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220298-5B7C-E44F-88D8-B5FFCC9A97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6632710" y="4608875"/>
            <a:ext cx="2294985" cy="21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76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ore competenc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155575" y="261257"/>
            <a:ext cx="1555669" cy="14250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62B8E7-5B0E-6147-AAB6-8F4A11E59E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155575" y="2716480"/>
            <a:ext cx="1555669" cy="14250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74A25A-1FBE-9944-8ECA-44949B062F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136979" y="4988823"/>
            <a:ext cx="1555669" cy="14250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EB8575-24F0-D34D-82D9-600927A22F39}"/>
              </a:ext>
            </a:extLst>
          </p:cNvPr>
          <p:cNvSpPr txBox="1"/>
          <p:nvPr/>
        </p:nvSpPr>
        <p:spPr>
          <a:xfrm>
            <a:off x="1711244" y="4685834"/>
            <a:ext cx="74327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latin typeface="Century Gothic" charset="0"/>
                <a:ea typeface="Century Gothic" charset="0"/>
                <a:cs typeface="Century Gothic" charset="0"/>
              </a:rPr>
              <a:t>Curricular Competency: Take part in caring for self, family, classroom and school through personal approaches</a:t>
            </a:r>
          </a:p>
          <a:p>
            <a:r>
              <a:rPr lang="en-CA" sz="1600" b="1" dirty="0">
                <a:latin typeface="Century Gothic" charset="0"/>
                <a:ea typeface="Century Gothic" charset="0"/>
                <a:cs typeface="Century Gothic" charset="0"/>
              </a:rPr>
              <a:t>Name It:</a:t>
            </a:r>
            <a:r>
              <a:rPr lang="en-CA" sz="1600" dirty="0">
                <a:latin typeface="Century Gothic" charset="0"/>
                <a:ea typeface="Century Gothic" charset="0"/>
                <a:cs typeface="Century Gothic" charset="0"/>
              </a:rPr>
              <a:t> I can participate in classroom and group activities to improve 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the classroom school, community, or natural world</a:t>
            </a:r>
          </a:p>
          <a:p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Notice It: 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Being prepared, helping cleanup, identifying how students do things</a:t>
            </a:r>
            <a:endParaRPr lang="en-CA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Nurture It: 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“Thank you for helping tidy up…” “I saw that you helped your classmate…”</a:t>
            </a: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41AB4F-B2A0-B34E-B27A-7A1383BD7AF4}"/>
              </a:ext>
            </a:extLst>
          </p:cNvPr>
          <p:cNvSpPr/>
          <p:nvPr/>
        </p:nvSpPr>
        <p:spPr>
          <a:xfrm>
            <a:off x="1711244" y="350699"/>
            <a:ext cx="660979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latin typeface="Century Gothic" charset="0"/>
                <a:ea typeface="Century Gothic" charset="0"/>
                <a:cs typeface="Century Gothic" charset="0"/>
              </a:rPr>
              <a:t>Curricular Competency: Share observations and ideas orally</a:t>
            </a:r>
          </a:p>
          <a:p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Name It: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 I can share what is important to me</a:t>
            </a:r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en-CA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Notice It:  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During observation walks, science experiments, class discussions, reflections, observational drawings</a:t>
            </a:r>
          </a:p>
          <a:p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Nurture It: 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“ I like how you told us about…” “You clearly showed your thinking and explained why…”</a:t>
            </a:r>
          </a:p>
          <a:p>
            <a:endParaRPr lang="en-CA" sz="1600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CA" sz="1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4E2A8-095F-1F41-A470-F2F49CB39F36}"/>
              </a:ext>
            </a:extLst>
          </p:cNvPr>
          <p:cNvSpPr txBox="1"/>
          <p:nvPr/>
        </p:nvSpPr>
        <p:spPr>
          <a:xfrm>
            <a:off x="1692648" y="2623535"/>
            <a:ext cx="6939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latin typeface="Century Gothic" charset="0"/>
                <a:ea typeface="Century Gothic" charset="0"/>
                <a:cs typeface="Century Gothic" charset="0"/>
              </a:rPr>
              <a:t>Curricular Competency: Express and reflect on personal experiences of place</a:t>
            </a:r>
            <a:endParaRPr lang="en-CA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Name It: 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I can describe my family and community </a:t>
            </a:r>
          </a:p>
          <a:p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Notice It: 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Neighbourhood walks, brainstorming, sharing/ show and tell, circle, observations of seasonal changes</a:t>
            </a:r>
          </a:p>
          <a:p>
            <a:r>
              <a:rPr lang="en-CA" b="1" dirty="0">
                <a:latin typeface="Century Gothic" charset="0"/>
                <a:ea typeface="Century Gothic" charset="0"/>
                <a:cs typeface="Century Gothic" charset="0"/>
              </a:rPr>
              <a:t>Nurture It:   </a:t>
            </a:r>
            <a:r>
              <a:rPr lang="en-CA" dirty="0">
                <a:latin typeface="Century Gothic" charset="0"/>
                <a:ea typeface="Century Gothic" charset="0"/>
                <a:cs typeface="Century Gothic" charset="0"/>
              </a:rPr>
              <a:t>“I like how you connected it to…”  “Does that remind you of a time…”</a:t>
            </a:r>
          </a:p>
          <a:p>
            <a:endParaRPr lang="en-CA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35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t="64464" r="78340" b="3772"/>
          <a:stretch/>
        </p:blipFill>
        <p:spPr>
          <a:xfrm>
            <a:off x="716437" y="5297863"/>
            <a:ext cx="1272619" cy="1310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4" t="58257" r="45446" b="9064"/>
          <a:stretch/>
        </p:blipFill>
        <p:spPr>
          <a:xfrm>
            <a:off x="3742440" y="5095187"/>
            <a:ext cx="1357460" cy="1348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99" t="24680" r="4993" b="11312"/>
          <a:stretch/>
        </p:blipFill>
        <p:spPr>
          <a:xfrm>
            <a:off x="6759016" y="3815143"/>
            <a:ext cx="1545997" cy="26403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49399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share what is important to me.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075" y="1506819"/>
            <a:ext cx="2253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With support…</a:t>
            </a:r>
          </a:p>
          <a:p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am learning to…</a:t>
            </a:r>
          </a:p>
          <a:p>
            <a:endParaRPr lang="en-CA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share my ideas.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1679" y="1506819"/>
            <a:ext cx="2611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</a:rPr>
              <a:t>I am beginning to…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can sometimes… </a:t>
            </a:r>
          </a:p>
          <a:p>
            <a:endParaRPr lang="en-CA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share my ideas. </a:t>
            </a:r>
          </a:p>
          <a:p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287678" y="1506819"/>
            <a:ext cx="27714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</a:rPr>
              <a:t>I can…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am able to…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can independently…</a:t>
            </a:r>
          </a:p>
          <a:p>
            <a:endParaRPr lang="en-CA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share my ideas.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2976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304" y="804672"/>
            <a:ext cx="8723376" cy="87951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Wow!  That’s an interesting question about…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see that you are really thinking about…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like the way you are looking closely at…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see that you are using your senses to explore…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wonder what made you think of this...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love that you are thinking about…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wonder if there is a way to solve this…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Wow!  Have you seen something like this before…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like that you used your creative/critical thinking skills to…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like how you told us about…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You clearly showed your thinking and explained why…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like how you connected to…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Does that remind you of a time…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How did you work with your group to develop your ideas…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How did you come up with your ideas…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Did you share your ideas with someone else…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What does this make you think of…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Did everyone in your group have the same/different ides…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What helped your learning…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What got in the way of your learning…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How did you feel when you were doing…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noticed that you…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 noticed that your helped your classmate…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Thank you for helping</a:t>
            </a:r>
            <a:r>
              <a:rPr lang="is-IS" sz="1400" dirty="0">
                <a:latin typeface="Century Gothic" panose="020B0502020202020204" pitchFamily="34" charset="0"/>
              </a:rPr>
              <a:t>…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What makes you say that…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What could you have done differently…</a:t>
            </a:r>
          </a:p>
          <a:p>
            <a:pPr marL="436409" indent="-43640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" y="128016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Cheat Sheet Prompts to Help “Nurture” 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Core Competencies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81DD16-351B-E64B-BE75-C72FA05BE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5165890" y="11839167"/>
            <a:ext cx="685023" cy="5997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8D8D9B-BA7E-1E40-99F7-D795C38D8C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5932217" y="11839168"/>
            <a:ext cx="674697" cy="6047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F5BAFA-8D0D-2C4C-912D-29585E3151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6644452" y="11844164"/>
            <a:ext cx="654706" cy="5997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81DD16-351B-E64B-BE75-C72FA05BE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5318290" y="11991567"/>
            <a:ext cx="685023" cy="5997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98D8D9B-BA7E-1E40-99F7-D795C38D8C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6084617" y="11991568"/>
            <a:ext cx="674697" cy="6047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7F5BAFA-8D0D-2C4C-912D-29585E3151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6796852" y="11996564"/>
            <a:ext cx="654706" cy="5997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81DD16-351B-E64B-BE75-C72FA05BE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5470690" y="12143967"/>
            <a:ext cx="685023" cy="5997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8D8D9B-BA7E-1E40-99F7-D795C38D8C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6237017" y="12143968"/>
            <a:ext cx="674697" cy="6047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F5BAFA-8D0D-2C4C-912D-29585E3151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6949252" y="12148964"/>
            <a:ext cx="654706" cy="5997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481DD16-351B-E64B-BE75-C72FA05BE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5623090" y="12296367"/>
            <a:ext cx="685023" cy="5997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98D8D9B-BA7E-1E40-99F7-D795C38D8C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6389417" y="12296368"/>
            <a:ext cx="674697" cy="60472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7F5BAFA-8D0D-2C4C-912D-29585E3151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7101652" y="12301364"/>
            <a:ext cx="654706" cy="59973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481DD16-351B-E64B-BE75-C72FA05BE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5775490" y="12448767"/>
            <a:ext cx="685023" cy="59973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98D8D9B-BA7E-1E40-99F7-D795C38D8C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6541817" y="12448768"/>
            <a:ext cx="674697" cy="60472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7F5BAFA-8D0D-2C4C-912D-29585E3151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7254052" y="12453764"/>
            <a:ext cx="654706" cy="5997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6343863" y="5998464"/>
            <a:ext cx="663288" cy="5807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7213918" y="5993625"/>
            <a:ext cx="653291" cy="5855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8090215" y="5998464"/>
            <a:ext cx="633935" cy="58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08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7" t="23345" r="5694" b="7676"/>
          <a:stretch/>
        </p:blipFill>
        <p:spPr>
          <a:xfrm>
            <a:off x="386499" y="3766008"/>
            <a:ext cx="8465270" cy="30919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9013" y="1550598"/>
            <a:ext cx="14916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With support…</a:t>
            </a:r>
          </a:p>
          <a:p>
            <a:r>
              <a:rPr lang="en-CA" sz="1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am learning to…</a:t>
            </a:r>
          </a:p>
          <a:p>
            <a:endParaRPr lang="en-CA" sz="1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ask simple questions to get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69030" y="1550598"/>
            <a:ext cx="152242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latin typeface="Century Gothic" panose="020B0502020202020204" pitchFamily="34" charset="0"/>
              </a:rPr>
              <a:t>I can sometimes… 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ask simple questions to get information.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6679" y="1550598"/>
            <a:ext cx="17863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latin typeface="Century Gothic" panose="020B0502020202020204" pitchFamily="34" charset="0"/>
              </a:rPr>
              <a:t>I am starting to…</a:t>
            </a:r>
          </a:p>
          <a:p>
            <a:endParaRPr lang="en-CA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ask simple questions to get 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5205" y="1550598"/>
            <a:ext cx="15459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am able to…</a:t>
            </a:r>
          </a:p>
          <a:p>
            <a:endParaRPr lang="en-CA" sz="1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ask simple questions to get information.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7122156" y="1550598"/>
            <a:ext cx="172961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am consistently able to…</a:t>
            </a:r>
          </a:p>
          <a:p>
            <a:endParaRPr lang="en-CA" sz="14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ask simple questions to get information.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9702" y="627850"/>
            <a:ext cx="8611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ask simple questions to get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029606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ore competenc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307975" y="344384"/>
            <a:ext cx="1627703" cy="1425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2458191" y="332509"/>
            <a:ext cx="1603170" cy="1436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3" t="7339" r="1736" b="20785"/>
          <a:stretch/>
        </p:blipFill>
        <p:spPr>
          <a:xfrm>
            <a:off x="4583874" y="344384"/>
            <a:ext cx="1555669" cy="1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6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411" y="1378958"/>
            <a:ext cx="84705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Communication Competency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399091" y="2595148"/>
            <a:ext cx="3104529" cy="27179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2656" y="3674140"/>
            <a:ext cx="4590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entury Gothic" charset="0"/>
                <a:ea typeface="Century Gothic" charset="0"/>
                <a:cs typeface="Century Gothic" charset="0"/>
              </a:rPr>
              <a:t>Communicate</a:t>
            </a:r>
          </a:p>
          <a:p>
            <a:endParaRPr lang="en-US"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3000" dirty="0">
                <a:latin typeface="Century Gothic" charset="0"/>
                <a:ea typeface="Century Gothic" charset="0"/>
                <a:cs typeface="Century Gothic" charset="0"/>
              </a:rPr>
              <a:t>     Collaborate</a:t>
            </a:r>
          </a:p>
        </p:txBody>
      </p:sp>
    </p:spTree>
    <p:extLst>
      <p:ext uri="{BB962C8B-B14F-4D97-AF65-F5344CB8AC3E}">
        <p14:creationId xmlns:p14="http://schemas.microsoft.com/office/powerpoint/2010/main" val="120128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303" y="415935"/>
            <a:ext cx="82295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>
                <a:latin typeface="Century Gothic" panose="020B0502020202020204" pitchFamily="34" charset="0"/>
              </a:rPr>
              <a:t>Communication Competency </a:t>
            </a:r>
            <a:endParaRPr lang="en-CA" sz="1400" dirty="0">
              <a:latin typeface="Calibri" panose="020F0502020204030204" pitchFamily="34" charset="0"/>
            </a:endParaRPr>
          </a:p>
          <a:p>
            <a:pPr algn="ctr"/>
            <a:r>
              <a:rPr lang="en-CA" sz="1400" b="1" dirty="0">
                <a:latin typeface="Century Gothic" panose="020B0502020202020204" pitchFamily="34" charset="0"/>
              </a:rPr>
              <a:t>Sample K-4 “I Can” Statements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b="1" dirty="0">
                <a:latin typeface="Century Gothic" panose="020B0502020202020204" pitchFamily="34" charset="0"/>
              </a:rPr>
              <a:t>COMMUNICATE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Connect and engage with others (to share and develop ideas): </a:t>
            </a:r>
            <a:endParaRPr lang="en-CA" sz="1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ask simple questions 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listen actively 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focus on the speaker </a:t>
            </a:r>
            <a:endParaRPr lang="en-CA" sz="1400" dirty="0"/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Acquire, interpret, and present information (include inquiries) </a:t>
            </a:r>
            <a:endParaRPr lang="en-CA" sz="1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understand and share information 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present information clearly 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present information and ideas to an audience I may not know </a:t>
            </a:r>
            <a:endParaRPr lang="en-CA" sz="1400" dirty="0"/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b="1" dirty="0">
                <a:latin typeface="Century Gothic" panose="020B0502020202020204" pitchFamily="34" charset="0"/>
              </a:rPr>
              <a:t>COLLABORATE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Collaborate to plan, carry out, and review constructions and activities </a:t>
            </a:r>
            <a:endParaRPr lang="en-CA" sz="1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work with others toward a goal 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take on roles and responsibilities in a group 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share important ideas and understand the ways we agree 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see different points-of-view and I can disagree respectfully </a:t>
            </a:r>
            <a:endParaRPr lang="en-CA" sz="1400" dirty="0"/>
          </a:p>
          <a:p>
            <a:r>
              <a:rPr lang="en-CA" sz="1400" dirty="0">
                <a:latin typeface="Century Gothic" panose="020B0502020202020204" pitchFamily="34" charset="0"/>
              </a:rPr>
              <a:t> </a:t>
            </a:r>
            <a:endParaRPr lang="en-CA" sz="1400" dirty="0">
              <a:latin typeface="Calibri" panose="020F0502020204030204" pitchFamily="34" charset="0"/>
            </a:endParaRPr>
          </a:p>
          <a:p>
            <a:r>
              <a:rPr lang="en-CA" sz="1400" dirty="0">
                <a:latin typeface="Century Gothic" panose="020B0502020202020204" pitchFamily="34" charset="0"/>
              </a:rPr>
              <a:t>Recount, reflect and integrate experiences and accomplishments </a:t>
            </a:r>
            <a:endParaRPr lang="en-CA" sz="1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give, receive, and act on feedback 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explain experiences and connect to others’ experiences</a:t>
            </a:r>
            <a:endParaRPr lang="en-CA" sz="14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>
                <a:latin typeface="Century Gothic" panose="020B0502020202020204" pitchFamily="34" charset="0"/>
              </a:rPr>
              <a:t> I can connect my learning to my experiences and to others’ experiences</a:t>
            </a:r>
            <a:endParaRPr lang="en-CA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783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7226" y="2029789"/>
            <a:ext cx="6942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ask simple questions to get information.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887226" y="3164119"/>
            <a:ext cx="6603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talk about what I see, hear, and feel.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87226" y="4424198"/>
            <a:ext cx="4144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talk about my ideas.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7226" y="581357"/>
            <a:ext cx="9323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Century Gothic" panose="020B0502020202020204" pitchFamily="34" charset="0"/>
              </a:rPr>
              <a:t>Communication Competency – Communicate</a:t>
            </a:r>
          </a:p>
          <a:p>
            <a:r>
              <a:rPr lang="en-CA" dirty="0">
                <a:latin typeface="Century Gothic" panose="020B0502020202020204" pitchFamily="34" charset="0"/>
              </a:rPr>
              <a:t>Sample from Kindergarten Science</a:t>
            </a:r>
            <a:endParaRPr lang="en-CA" sz="1600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5728387" y="4003324"/>
            <a:ext cx="3104529" cy="271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2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7226" y="2119939"/>
            <a:ext cx="8193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talk about and share what I see, hear, and feel.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87226" y="3502901"/>
            <a:ext cx="5745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talk about my ideas with others.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7226" y="759793"/>
            <a:ext cx="93231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Century Gothic" panose="020B0502020202020204" pitchFamily="34" charset="0"/>
              </a:rPr>
              <a:t>Communication Competency - Collaborate</a:t>
            </a:r>
          </a:p>
          <a:p>
            <a:r>
              <a:rPr lang="en-CA" dirty="0">
                <a:latin typeface="Century Gothic" panose="020B0502020202020204" pitchFamily="34" charset="0"/>
              </a:rPr>
              <a:t>Sample from Kindergarten Science</a:t>
            </a:r>
            <a:endParaRPr lang="en-CA" sz="1600" dirty="0">
              <a:latin typeface="Century Gothic" panose="020B0502020202020204" pitchFamily="34" charset="0"/>
            </a:endParaRPr>
          </a:p>
          <a:p>
            <a:endParaRPr lang="en-CA" sz="2400" b="1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6762423" y="4885863"/>
            <a:ext cx="2135458" cy="18695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7226" y="4907495"/>
            <a:ext cx="5923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latin typeface="Century Gothic" panose="020B0502020202020204" pitchFamily="34" charset="0"/>
              </a:rPr>
              <a:t>I can work with others towards a goal. </a:t>
            </a:r>
          </a:p>
        </p:txBody>
      </p:sp>
    </p:spTree>
    <p:extLst>
      <p:ext uri="{BB962C8B-B14F-4D97-AF65-F5344CB8AC3E}">
        <p14:creationId xmlns:p14="http://schemas.microsoft.com/office/powerpoint/2010/main" val="133412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307975" y="332509"/>
            <a:ext cx="1627703" cy="14250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307975" y="2611881"/>
            <a:ext cx="1627703" cy="1425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4" r="68401" b="19441"/>
          <a:stretch/>
        </p:blipFill>
        <p:spPr>
          <a:xfrm>
            <a:off x="307975" y="4830666"/>
            <a:ext cx="1627703" cy="142504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865186" y="303559"/>
            <a:ext cx="6923989" cy="2215991"/>
            <a:chOff x="2168165" y="-373399"/>
            <a:chExt cx="6730738" cy="4075793"/>
          </a:xfrm>
        </p:grpSpPr>
        <p:sp>
          <p:nvSpPr>
            <p:cNvPr id="8" name="TextBox 7"/>
            <p:cNvSpPr txBox="1"/>
            <p:nvPr/>
          </p:nvSpPr>
          <p:spPr>
            <a:xfrm>
              <a:off x="2168165" y="967357"/>
              <a:ext cx="6730738" cy="480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CA" b="1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95193" y="-373399"/>
              <a:ext cx="6403710" cy="4075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dirty="0">
                  <a:latin typeface="Century Gothic" charset="0"/>
                  <a:ea typeface="Century Gothic" charset="0"/>
                  <a:cs typeface="Century Gothic" charset="0"/>
                </a:rPr>
                <a:t>Curricular Competency: Ask simple questions about familiar objects and events</a:t>
              </a:r>
              <a:endParaRPr lang="en-CA" sz="1200" b="1" dirty="0">
                <a:latin typeface="Century Gothic" panose="020B0502020202020204" pitchFamily="34" charset="0"/>
              </a:endParaRPr>
            </a:p>
            <a:p>
              <a:r>
                <a:rPr lang="en-CA" b="1" dirty="0">
                  <a:latin typeface="Century Gothic" panose="020B0502020202020204" pitchFamily="34" charset="0"/>
                </a:rPr>
                <a:t>Notice It: </a:t>
              </a:r>
              <a:r>
                <a:rPr lang="en-CA" dirty="0">
                  <a:latin typeface="Century Gothic" panose="020B0502020202020204" pitchFamily="34" charset="0"/>
                </a:rPr>
                <a:t>Inquiry lessons, wonder wall, centres, field trips</a:t>
              </a:r>
              <a:endParaRPr lang="en-CA" b="1" dirty="0">
                <a:latin typeface="Century Gothic" panose="020B0502020202020204" pitchFamily="34" charset="0"/>
              </a:endParaRPr>
            </a:p>
            <a:p>
              <a:r>
                <a:rPr lang="en-CA" b="1" dirty="0">
                  <a:latin typeface="Century Gothic" panose="020B0502020202020204" pitchFamily="34" charset="0"/>
                </a:rPr>
                <a:t>Name It: </a:t>
              </a:r>
              <a:r>
                <a:rPr lang="en-CA" dirty="0">
                  <a:latin typeface="Century Gothic" panose="020B0502020202020204" pitchFamily="34" charset="0"/>
                </a:rPr>
                <a:t>I can ask simple questions to get information.</a:t>
              </a:r>
            </a:p>
            <a:p>
              <a:r>
                <a:rPr lang="en-CA" b="1" dirty="0">
                  <a:latin typeface="Century Gothic" panose="020B0502020202020204" pitchFamily="34" charset="0"/>
                </a:rPr>
                <a:t>Nurture It: </a:t>
              </a:r>
              <a:r>
                <a:rPr lang="en-CA" dirty="0">
                  <a:latin typeface="Century Gothic" panose="020B0502020202020204" pitchFamily="34" charset="0"/>
                </a:rPr>
                <a:t>“Wow! That’s an interesting question about…” </a:t>
              </a:r>
            </a:p>
            <a:p>
              <a:r>
                <a:rPr lang="en-CA" dirty="0">
                  <a:latin typeface="Century Gothic" panose="020B0502020202020204" pitchFamily="34" charset="0"/>
                </a:rPr>
                <a:t>“I see that you’re really thinking about…”</a:t>
              </a:r>
            </a:p>
            <a:p>
              <a:r>
                <a:rPr lang="en-CA" dirty="0">
                  <a:latin typeface="Century Gothic" panose="020B0502020202020204" pitchFamily="34" charset="0"/>
                </a:rPr>
                <a:t>  </a:t>
              </a:r>
              <a:endParaRPr lang="en-CA" b="1" dirty="0">
                <a:latin typeface="Century Gothic" panose="020B0502020202020204" pitchFamily="34" charset="0"/>
              </a:endParaRPr>
            </a:p>
            <a:p>
              <a:r>
                <a:rPr lang="en-CA" dirty="0">
                  <a:latin typeface="Century Gothic" panose="020B0502020202020204" pitchFamily="34" charset="0"/>
                </a:rPr>
                <a:t> </a:t>
              </a:r>
            </a:p>
            <a:p>
              <a:endParaRPr lang="en-CA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68165" y="1511541"/>
              <a:ext cx="171966" cy="4800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CA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68164" y="4838984"/>
            <a:ext cx="6975836" cy="1938992"/>
            <a:chOff x="2168164" y="330840"/>
            <a:chExt cx="6975836" cy="1938992"/>
          </a:xfrm>
        </p:grpSpPr>
        <p:sp>
          <p:nvSpPr>
            <p:cNvPr id="18" name="TextBox 17"/>
            <p:cNvSpPr txBox="1"/>
            <p:nvPr/>
          </p:nvSpPr>
          <p:spPr>
            <a:xfrm>
              <a:off x="2168164" y="330840"/>
              <a:ext cx="697583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dirty="0">
                  <a:latin typeface="Century Gothic" charset="0"/>
                  <a:ea typeface="Century Gothic" charset="0"/>
                  <a:cs typeface="Century Gothic" charset="0"/>
                </a:rPr>
                <a:t>Curricular Competency: Share observations and ideas orally</a:t>
              </a:r>
              <a:endParaRPr lang="en-CA" sz="1200" b="1" dirty="0">
                <a:latin typeface="Century Gothic" panose="020B0502020202020204" pitchFamily="34" charset="0"/>
              </a:endParaRPr>
            </a:p>
            <a:p>
              <a:r>
                <a:rPr lang="en-CA" b="1" dirty="0">
                  <a:latin typeface="Century Gothic" panose="020B0502020202020204" pitchFamily="34" charset="0"/>
                </a:rPr>
                <a:t>Notice It: </a:t>
              </a:r>
              <a:r>
                <a:rPr lang="en-CA" dirty="0">
                  <a:latin typeface="Century Gothic" panose="020B0502020202020204" pitchFamily="34" charset="0"/>
                </a:rPr>
                <a:t>Sharing circles, partner talks, exit slips</a:t>
              </a:r>
              <a:endParaRPr lang="en-CA" b="1" dirty="0">
                <a:latin typeface="Century Gothic" panose="020B0502020202020204" pitchFamily="34" charset="0"/>
              </a:endParaRPr>
            </a:p>
            <a:p>
              <a:r>
                <a:rPr lang="en-CA" b="1" dirty="0">
                  <a:latin typeface="Century Gothic" panose="020B0502020202020204" pitchFamily="34" charset="0"/>
                </a:rPr>
                <a:t>Name It: </a:t>
              </a:r>
              <a:r>
                <a:rPr lang="en-CA" dirty="0">
                  <a:latin typeface="Century Gothic" panose="020B0502020202020204" pitchFamily="34" charset="0"/>
                </a:rPr>
                <a:t>I can share my observations and ideas</a:t>
              </a:r>
            </a:p>
            <a:p>
              <a:r>
                <a:rPr lang="en-CA" b="1" dirty="0">
                  <a:latin typeface="Century Gothic" panose="020B0502020202020204" pitchFamily="34" charset="0"/>
                </a:rPr>
                <a:t>Nurture It: </a:t>
              </a:r>
              <a:r>
                <a:rPr lang="en-CA" dirty="0">
                  <a:latin typeface="Century Gothic" panose="020B0502020202020204" pitchFamily="34" charset="0"/>
                </a:rPr>
                <a:t>“Thank you for helping us see/understand what you’re thinking…”</a:t>
              </a:r>
            </a:p>
            <a:p>
              <a:r>
                <a:rPr lang="en-CA" dirty="0">
                  <a:latin typeface="Century Gothic" panose="020B0502020202020204" pitchFamily="34" charset="0"/>
                </a:rPr>
                <a:t> </a:t>
              </a:r>
              <a:endParaRPr lang="en-CA" b="1" dirty="0">
                <a:latin typeface="Century Gothic" panose="020B0502020202020204" pitchFamily="34" charset="0"/>
              </a:endParaRPr>
            </a:p>
            <a:p>
              <a:r>
                <a:rPr lang="en-CA" dirty="0">
                  <a:latin typeface="Century Gothic" panose="020B0502020202020204" pitchFamily="34" charset="0"/>
                </a:rPr>
                <a:t>                     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68165" y="1511540"/>
              <a:ext cx="67307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CA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01604" y="2462281"/>
            <a:ext cx="8580963" cy="2400657"/>
            <a:chOff x="317940" y="625702"/>
            <a:chExt cx="8580963" cy="3825491"/>
          </a:xfrm>
        </p:grpSpPr>
        <p:sp>
          <p:nvSpPr>
            <p:cNvPr id="13" name="TextBox 12"/>
            <p:cNvSpPr txBox="1"/>
            <p:nvPr/>
          </p:nvSpPr>
          <p:spPr>
            <a:xfrm>
              <a:off x="2168165" y="967357"/>
              <a:ext cx="67307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CA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940" y="625702"/>
              <a:ext cx="6843861" cy="3825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dirty="0">
                  <a:latin typeface="Century Gothic" charset="0"/>
                  <a:ea typeface="Century Gothic" charset="0"/>
                  <a:cs typeface="Century Gothic" charset="0"/>
                </a:rPr>
                <a:t>Curricular Competencies: Make exploratory observations using their senses. </a:t>
              </a:r>
            </a:p>
            <a:p>
              <a:r>
                <a:rPr lang="en-CA" sz="1200" dirty="0">
                  <a:latin typeface="Century Gothic" charset="0"/>
                  <a:ea typeface="Century Gothic" charset="0"/>
                  <a:cs typeface="Century Gothic" charset="0"/>
                </a:rPr>
                <a:t>Discuss observations</a:t>
              </a:r>
              <a:endParaRPr lang="en-CA" b="1" dirty="0">
                <a:latin typeface="Century Gothic" panose="020B0502020202020204" pitchFamily="34" charset="0"/>
              </a:endParaRPr>
            </a:p>
            <a:p>
              <a:r>
                <a:rPr lang="en-CA" b="1" dirty="0">
                  <a:latin typeface="Century Gothic" panose="020B0502020202020204" pitchFamily="34" charset="0"/>
                </a:rPr>
                <a:t>Notice It: </a:t>
              </a:r>
              <a:r>
                <a:rPr lang="en-CA" dirty="0">
                  <a:latin typeface="Century Gothic" panose="020B0502020202020204" pitchFamily="34" charset="0"/>
                </a:rPr>
                <a:t>Science labs,</a:t>
              </a:r>
              <a:r>
                <a:rPr lang="en-CA" b="1" dirty="0">
                  <a:latin typeface="Century Gothic" panose="020B0502020202020204" pitchFamily="34" charset="0"/>
                </a:rPr>
                <a:t> </a:t>
              </a:r>
              <a:r>
                <a:rPr lang="en-CA" dirty="0">
                  <a:latin typeface="Century Gothic" panose="020B0502020202020204" pitchFamily="34" charset="0"/>
                </a:rPr>
                <a:t>community walks, morning meetings, sharing, centres</a:t>
              </a:r>
              <a:endParaRPr lang="en-CA" b="1" dirty="0">
                <a:latin typeface="Century Gothic" panose="020B0502020202020204" pitchFamily="34" charset="0"/>
              </a:endParaRPr>
            </a:p>
            <a:p>
              <a:r>
                <a:rPr lang="en-CA" b="1" dirty="0">
                  <a:latin typeface="Century Gothic" panose="020B0502020202020204" pitchFamily="34" charset="0"/>
                </a:rPr>
                <a:t>Name It: </a:t>
              </a:r>
              <a:r>
                <a:rPr lang="en-CA" dirty="0">
                  <a:latin typeface="Century Gothic" panose="020B0502020202020204" pitchFamily="34" charset="0"/>
                </a:rPr>
                <a:t>I can talk about what I see, hear, and feel.</a:t>
              </a:r>
            </a:p>
            <a:p>
              <a:r>
                <a:rPr lang="en-CA" b="1" dirty="0">
                  <a:latin typeface="Century Gothic" panose="020B0502020202020204" pitchFamily="34" charset="0"/>
                </a:rPr>
                <a:t>Nurture It: </a:t>
              </a:r>
              <a:r>
                <a:rPr lang="en-CA" dirty="0">
                  <a:latin typeface="Century Gothic" panose="020B0502020202020204" pitchFamily="34" charset="0"/>
                </a:rPr>
                <a:t>“I love the way you’re looking really closely at…”</a:t>
              </a:r>
            </a:p>
            <a:p>
              <a:r>
                <a:rPr lang="en-CA" dirty="0">
                  <a:latin typeface="Century Gothic" panose="020B0502020202020204" pitchFamily="34" charset="0"/>
                </a:rPr>
                <a:t>“I see that you’re using all your senses to explore…”</a:t>
              </a:r>
            </a:p>
            <a:p>
              <a:r>
                <a:rPr lang="en-CA" dirty="0">
                  <a:latin typeface="Century Gothic" panose="020B0502020202020204" pitchFamily="34" charset="0"/>
                </a:rPr>
                <a:t> </a:t>
              </a:r>
              <a:endParaRPr lang="en-CA" b="1" dirty="0">
                <a:latin typeface="Century Gothic" panose="020B0502020202020204" pitchFamily="34" charset="0"/>
              </a:endParaRPr>
            </a:p>
            <a:p>
              <a:r>
                <a:rPr lang="en-CA" dirty="0">
                  <a:latin typeface="Century Gothic" panose="020B050202020202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91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t="64464" r="78340" b="3772"/>
          <a:stretch/>
        </p:blipFill>
        <p:spPr>
          <a:xfrm>
            <a:off x="716437" y="5297863"/>
            <a:ext cx="1272619" cy="1310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4" t="58257" r="45446" b="9064"/>
          <a:stretch/>
        </p:blipFill>
        <p:spPr>
          <a:xfrm>
            <a:off x="3742440" y="5095187"/>
            <a:ext cx="1357460" cy="1348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99" t="24680" r="4993" b="11312"/>
          <a:stretch/>
        </p:blipFill>
        <p:spPr>
          <a:xfrm>
            <a:off x="6759016" y="3815143"/>
            <a:ext cx="1545997" cy="26403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3892" y="493995"/>
            <a:ext cx="7946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can ask simple questions to get information.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075" y="1506819"/>
            <a:ext cx="22530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With support…</a:t>
            </a:r>
          </a:p>
          <a:p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 am learning to…</a:t>
            </a:r>
          </a:p>
          <a:p>
            <a:endParaRPr lang="en-CA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ask simple questions to get information.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1679" y="1506819"/>
            <a:ext cx="26112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</a:rPr>
              <a:t>I am beginning to…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can sometimes… </a:t>
            </a:r>
          </a:p>
          <a:p>
            <a:endParaRPr lang="en-CA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</a:rPr>
              <a:t>ask simple questions to get information. </a:t>
            </a:r>
          </a:p>
          <a:p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287678" y="1506819"/>
            <a:ext cx="27714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entury Gothic" panose="020B0502020202020204" pitchFamily="34" charset="0"/>
              </a:rPr>
              <a:t>I can…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am able to…</a:t>
            </a:r>
          </a:p>
          <a:p>
            <a:r>
              <a:rPr lang="en-CA" dirty="0">
                <a:latin typeface="Century Gothic" panose="020B0502020202020204" pitchFamily="34" charset="0"/>
              </a:rPr>
              <a:t>I can independently…</a:t>
            </a:r>
          </a:p>
          <a:p>
            <a:endParaRPr lang="en-CA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entury Gothic" panose="020B0502020202020204" pitchFamily="34" charset="0"/>
              </a:rPr>
              <a:t>ask simple questions to get information.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1920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83D91-11E7-1C44-8A79-3D58F96FCD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5" t="7113" r="34012" b="20412"/>
          <a:stretch/>
        </p:blipFill>
        <p:spPr>
          <a:xfrm>
            <a:off x="1" y="2613436"/>
            <a:ext cx="2809386" cy="25180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" y="137895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4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Thinking Competency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414016" y="3527836"/>
            <a:ext cx="7571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entury Gothic" charset="0"/>
                <a:ea typeface="Century Gothic" charset="0"/>
                <a:cs typeface="Century Gothic" charset="0"/>
              </a:rPr>
              <a:t>Creative Thinking</a:t>
            </a:r>
          </a:p>
          <a:p>
            <a:endParaRPr lang="en-US" sz="30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3000" dirty="0">
                <a:latin typeface="Century Gothic" charset="0"/>
                <a:ea typeface="Century Gothic" charset="0"/>
                <a:cs typeface="Century Gothic" charset="0"/>
              </a:rPr>
              <a:t>    Critical &amp; Reflective Thinking </a:t>
            </a:r>
          </a:p>
          <a:p>
            <a:endParaRPr lang="en-US" sz="3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4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0A3B2320CB03439A6B737A749E0A8F" ma:contentTypeVersion="0" ma:contentTypeDescription="Create a new document." ma:contentTypeScope="" ma:versionID="1f100bcbd1622e75f4ef9ba6f84b13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F74820-067F-4285-AF20-3C34B5120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960CFA-5156-437F-B3FC-31D30C58BE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F1A406-D17D-4ACE-BEB7-EBEAC98BB6F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1277</Words>
  <Application>Microsoft Macintosh PowerPoint</Application>
  <PresentationFormat>Letter Paper (8.5x11 in)</PresentationFormat>
  <Paragraphs>344</Paragraphs>
  <Slides>27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Morris</dc:creator>
  <cp:lastModifiedBy>Stephanie Reynolds</cp:lastModifiedBy>
  <cp:revision>35</cp:revision>
  <dcterms:created xsi:type="dcterms:W3CDTF">2019-10-17T16:49:50Z</dcterms:created>
  <dcterms:modified xsi:type="dcterms:W3CDTF">2019-12-10T19:46:45Z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0x010100090A3B2320CB03439A6B737A749E0A8F</vt:lpwstr>
  </property>
</Properties>
</file>