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3"/>
  </p:notesMasterIdLst>
  <p:handoutMasterIdLst>
    <p:handoutMasterId r:id="rId24"/>
  </p:handoutMasterIdLst>
  <p:sldIdLst>
    <p:sldId id="312" r:id="rId2"/>
    <p:sldId id="313" r:id="rId3"/>
    <p:sldId id="389" r:id="rId4"/>
    <p:sldId id="358" r:id="rId5"/>
    <p:sldId id="396" r:id="rId6"/>
    <p:sldId id="365" r:id="rId7"/>
    <p:sldId id="387" r:id="rId8"/>
    <p:sldId id="366" r:id="rId9"/>
    <p:sldId id="388" r:id="rId10"/>
    <p:sldId id="367" r:id="rId11"/>
    <p:sldId id="376" r:id="rId12"/>
    <p:sldId id="377" r:id="rId13"/>
    <p:sldId id="379" r:id="rId14"/>
    <p:sldId id="380" r:id="rId15"/>
    <p:sldId id="364" r:id="rId16"/>
    <p:sldId id="398" r:id="rId17"/>
    <p:sldId id="397" r:id="rId18"/>
    <p:sldId id="390" r:id="rId19"/>
    <p:sldId id="399" r:id="rId20"/>
    <p:sldId id="400" r:id="rId21"/>
    <p:sldId id="40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ff">
        <a:fontRef idx="maj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aj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7"/>
    <p:restoredTop sz="93622" autoAdjust="0"/>
  </p:normalViewPr>
  <p:slideViewPr>
    <p:cSldViewPr snapToGrid="0">
      <p:cViewPr>
        <p:scale>
          <a:sx n="70" d="100"/>
          <a:sy n="70" d="100"/>
        </p:scale>
        <p:origin x="-1714" y="-2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D050E-B5BD-3A43-95E8-CC5DCA81002A}"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3E9F3851-27BF-D14A-A39A-D0D3D751C2FF}">
      <dgm:prSet phldrT="[Text]" custT="1"/>
      <dgm:spPr/>
      <dgm:t>
        <a:bodyPr/>
        <a:lstStyle/>
        <a:p>
          <a:r>
            <a:rPr lang="en-US" sz="2000" b="1">
              <a:solidFill>
                <a:schemeClr val="accent4"/>
              </a:solidFill>
            </a:rPr>
            <a:t>Notice it</a:t>
          </a:r>
        </a:p>
      </dgm:t>
    </dgm:pt>
    <dgm:pt modelId="{BD1D699F-F900-654E-BC4A-83C2FA0608F2}" type="parTrans" cxnId="{F46CB983-EB1B-BF48-8C69-207BDACDBDDE}">
      <dgm:prSet/>
      <dgm:spPr/>
      <dgm:t>
        <a:bodyPr/>
        <a:lstStyle/>
        <a:p>
          <a:endParaRPr lang="en-US" sz="2000" b="1">
            <a:solidFill>
              <a:schemeClr val="accent4"/>
            </a:solidFill>
          </a:endParaRPr>
        </a:p>
      </dgm:t>
    </dgm:pt>
    <dgm:pt modelId="{D58E2FD6-DC1E-EC49-9EC5-B933288B1D88}" type="sibTrans" cxnId="{F46CB983-EB1B-BF48-8C69-207BDACDBDDE}">
      <dgm:prSet/>
      <dgm:spPr/>
      <dgm:t>
        <a:bodyPr/>
        <a:lstStyle/>
        <a:p>
          <a:endParaRPr lang="en-US" sz="2000" b="1">
            <a:solidFill>
              <a:schemeClr val="accent4"/>
            </a:solidFill>
          </a:endParaRPr>
        </a:p>
      </dgm:t>
    </dgm:pt>
    <dgm:pt modelId="{E6229C77-FB9F-3B47-880D-6429B343C042}">
      <dgm:prSet phldrT="[Text]" custT="1"/>
      <dgm:spPr/>
      <dgm:t>
        <a:bodyPr/>
        <a:lstStyle/>
        <a:p>
          <a:r>
            <a:rPr lang="en-US" sz="2000" b="1">
              <a:solidFill>
                <a:schemeClr val="accent4"/>
              </a:solidFill>
            </a:rPr>
            <a:t>Name it</a:t>
          </a:r>
        </a:p>
      </dgm:t>
    </dgm:pt>
    <dgm:pt modelId="{A3AD1034-67EC-8D40-8966-09AFC218E356}" type="parTrans" cxnId="{88846DAC-B26E-6B40-B6FA-CA7521A3D5B0}">
      <dgm:prSet/>
      <dgm:spPr/>
      <dgm:t>
        <a:bodyPr/>
        <a:lstStyle/>
        <a:p>
          <a:endParaRPr lang="en-US" sz="2000" b="1">
            <a:solidFill>
              <a:schemeClr val="accent4"/>
            </a:solidFill>
          </a:endParaRPr>
        </a:p>
      </dgm:t>
    </dgm:pt>
    <dgm:pt modelId="{4C206A4D-B276-CE49-851D-08B16B3C12ED}" type="sibTrans" cxnId="{88846DAC-B26E-6B40-B6FA-CA7521A3D5B0}">
      <dgm:prSet/>
      <dgm:spPr/>
      <dgm:t>
        <a:bodyPr/>
        <a:lstStyle/>
        <a:p>
          <a:endParaRPr lang="en-US" sz="2000" b="1">
            <a:solidFill>
              <a:schemeClr val="accent4"/>
            </a:solidFill>
          </a:endParaRPr>
        </a:p>
      </dgm:t>
    </dgm:pt>
    <dgm:pt modelId="{438DF598-1AE0-EF41-B537-7C7D0B370A7C}">
      <dgm:prSet phldrT="[Text]" custT="1"/>
      <dgm:spPr/>
      <dgm:t>
        <a:bodyPr/>
        <a:lstStyle/>
        <a:p>
          <a:r>
            <a:rPr lang="en-US" sz="2000" b="1">
              <a:solidFill>
                <a:schemeClr val="accent4"/>
              </a:solidFill>
            </a:rPr>
            <a:t>Nurture it</a:t>
          </a:r>
        </a:p>
      </dgm:t>
    </dgm:pt>
    <dgm:pt modelId="{E5F4B0FD-213F-9647-A324-C7DD8F313AAB}" type="parTrans" cxnId="{526556F9-B0C3-BC46-86A4-AAE928843669}">
      <dgm:prSet/>
      <dgm:spPr/>
      <dgm:t>
        <a:bodyPr/>
        <a:lstStyle/>
        <a:p>
          <a:endParaRPr lang="en-US" sz="2000" b="1">
            <a:solidFill>
              <a:schemeClr val="accent4"/>
            </a:solidFill>
          </a:endParaRPr>
        </a:p>
      </dgm:t>
    </dgm:pt>
    <dgm:pt modelId="{4CB0D993-A2CD-124D-A810-C29D78EA2210}" type="sibTrans" cxnId="{526556F9-B0C3-BC46-86A4-AAE928843669}">
      <dgm:prSet/>
      <dgm:spPr/>
      <dgm:t>
        <a:bodyPr/>
        <a:lstStyle/>
        <a:p>
          <a:endParaRPr lang="en-US" sz="2000" b="1">
            <a:solidFill>
              <a:schemeClr val="accent4"/>
            </a:solidFill>
          </a:endParaRPr>
        </a:p>
      </dgm:t>
    </dgm:pt>
    <dgm:pt modelId="{E0018702-FAF7-2B46-B643-7E7DBC8E6BC3}" type="pres">
      <dgm:prSet presAssocID="{CEBD050E-B5BD-3A43-95E8-CC5DCA81002A}" presName="Name0" presStyleCnt="0">
        <dgm:presLayoutVars>
          <dgm:chMax val="7"/>
          <dgm:chPref val="7"/>
          <dgm:dir/>
          <dgm:animLvl val="lvl"/>
        </dgm:presLayoutVars>
      </dgm:prSet>
      <dgm:spPr/>
      <dgm:t>
        <a:bodyPr/>
        <a:lstStyle/>
        <a:p>
          <a:endParaRPr lang="en-US"/>
        </a:p>
      </dgm:t>
    </dgm:pt>
    <dgm:pt modelId="{6153A317-B311-134F-8E25-6F85E4882736}" type="pres">
      <dgm:prSet presAssocID="{3E9F3851-27BF-D14A-A39A-D0D3D751C2FF}" presName="Accent1" presStyleCnt="0"/>
      <dgm:spPr/>
    </dgm:pt>
    <dgm:pt modelId="{7332E46C-B491-7341-96D9-C09E5F5ED35A}" type="pres">
      <dgm:prSet presAssocID="{3E9F3851-27BF-D14A-A39A-D0D3D751C2FF}" presName="Accent" presStyleLbl="node1" presStyleIdx="0" presStyleCnt="3" custLinFactNeighborX="-3259" custLinFactNeighborY="-2663"/>
      <dgm:spPr/>
    </dgm:pt>
    <dgm:pt modelId="{782EC440-F64E-A04A-957E-5A2E1668F8E5}" type="pres">
      <dgm:prSet presAssocID="{3E9F3851-27BF-D14A-A39A-D0D3D751C2FF}" presName="Parent1" presStyleLbl="revTx" presStyleIdx="0" presStyleCnt="3">
        <dgm:presLayoutVars>
          <dgm:chMax val="1"/>
          <dgm:chPref val="1"/>
          <dgm:bulletEnabled val="1"/>
        </dgm:presLayoutVars>
      </dgm:prSet>
      <dgm:spPr/>
      <dgm:t>
        <a:bodyPr/>
        <a:lstStyle/>
        <a:p>
          <a:endParaRPr lang="en-US"/>
        </a:p>
      </dgm:t>
    </dgm:pt>
    <dgm:pt modelId="{6D750480-0FFE-C84E-A16E-FF267B041F2E}" type="pres">
      <dgm:prSet presAssocID="{E6229C77-FB9F-3B47-880D-6429B343C042}" presName="Accent2" presStyleCnt="0"/>
      <dgm:spPr/>
    </dgm:pt>
    <dgm:pt modelId="{5FB8FEB6-0837-E54D-94EC-22AFE8529D78}" type="pres">
      <dgm:prSet presAssocID="{E6229C77-FB9F-3B47-880D-6429B343C042}" presName="Accent" presStyleLbl="node1" presStyleIdx="1" presStyleCnt="3"/>
      <dgm:spPr/>
    </dgm:pt>
    <dgm:pt modelId="{FA3F5A61-350D-6043-8445-B6CE2A8DDE4C}" type="pres">
      <dgm:prSet presAssocID="{E6229C77-FB9F-3B47-880D-6429B343C042}" presName="Parent2" presStyleLbl="revTx" presStyleIdx="1" presStyleCnt="3">
        <dgm:presLayoutVars>
          <dgm:chMax val="1"/>
          <dgm:chPref val="1"/>
          <dgm:bulletEnabled val="1"/>
        </dgm:presLayoutVars>
      </dgm:prSet>
      <dgm:spPr/>
      <dgm:t>
        <a:bodyPr/>
        <a:lstStyle/>
        <a:p>
          <a:endParaRPr lang="en-US"/>
        </a:p>
      </dgm:t>
    </dgm:pt>
    <dgm:pt modelId="{19ECE0D0-F3E2-4F4C-839D-ECD7B55F47FE}" type="pres">
      <dgm:prSet presAssocID="{438DF598-1AE0-EF41-B537-7C7D0B370A7C}" presName="Accent3" presStyleCnt="0"/>
      <dgm:spPr/>
    </dgm:pt>
    <dgm:pt modelId="{F745CC09-B1BB-0F4A-B7FE-E4DADD6E1A60}" type="pres">
      <dgm:prSet presAssocID="{438DF598-1AE0-EF41-B537-7C7D0B370A7C}" presName="Accent" presStyleLbl="node1" presStyleIdx="2" presStyleCnt="3"/>
      <dgm:spPr/>
    </dgm:pt>
    <dgm:pt modelId="{BA27982B-30C1-EF45-B9CA-C8675E59E434}" type="pres">
      <dgm:prSet presAssocID="{438DF598-1AE0-EF41-B537-7C7D0B370A7C}" presName="Parent3" presStyleLbl="revTx" presStyleIdx="2" presStyleCnt="3">
        <dgm:presLayoutVars>
          <dgm:chMax val="1"/>
          <dgm:chPref val="1"/>
          <dgm:bulletEnabled val="1"/>
        </dgm:presLayoutVars>
      </dgm:prSet>
      <dgm:spPr/>
      <dgm:t>
        <a:bodyPr/>
        <a:lstStyle/>
        <a:p>
          <a:endParaRPr lang="en-US"/>
        </a:p>
      </dgm:t>
    </dgm:pt>
  </dgm:ptLst>
  <dgm:cxnLst>
    <dgm:cxn modelId="{F46CB983-EB1B-BF48-8C69-207BDACDBDDE}" srcId="{CEBD050E-B5BD-3A43-95E8-CC5DCA81002A}" destId="{3E9F3851-27BF-D14A-A39A-D0D3D751C2FF}" srcOrd="0" destOrd="0" parTransId="{BD1D699F-F900-654E-BC4A-83C2FA0608F2}" sibTransId="{D58E2FD6-DC1E-EC49-9EC5-B933288B1D88}"/>
    <dgm:cxn modelId="{C2A8C87C-125E-3F49-87C4-AADB2F1CB67E}" type="presOf" srcId="{E6229C77-FB9F-3B47-880D-6429B343C042}" destId="{FA3F5A61-350D-6043-8445-B6CE2A8DDE4C}" srcOrd="0" destOrd="0" presId="urn:microsoft.com/office/officeart/2009/layout/CircleArrowProcess"/>
    <dgm:cxn modelId="{F0C52875-6946-8145-BCAB-DDA10D855753}" type="presOf" srcId="{438DF598-1AE0-EF41-B537-7C7D0B370A7C}" destId="{BA27982B-30C1-EF45-B9CA-C8675E59E434}" srcOrd="0" destOrd="0" presId="urn:microsoft.com/office/officeart/2009/layout/CircleArrowProcess"/>
    <dgm:cxn modelId="{230D384A-0CF1-AD4E-B6F0-01D74835C8C5}" type="presOf" srcId="{3E9F3851-27BF-D14A-A39A-D0D3D751C2FF}" destId="{782EC440-F64E-A04A-957E-5A2E1668F8E5}" srcOrd="0" destOrd="0" presId="urn:microsoft.com/office/officeart/2009/layout/CircleArrowProcess"/>
    <dgm:cxn modelId="{EA423244-769E-C04C-9D17-FBE964C4417C}" type="presOf" srcId="{CEBD050E-B5BD-3A43-95E8-CC5DCA81002A}" destId="{E0018702-FAF7-2B46-B643-7E7DBC8E6BC3}" srcOrd="0" destOrd="0" presId="urn:microsoft.com/office/officeart/2009/layout/CircleArrowProcess"/>
    <dgm:cxn modelId="{88846DAC-B26E-6B40-B6FA-CA7521A3D5B0}" srcId="{CEBD050E-B5BD-3A43-95E8-CC5DCA81002A}" destId="{E6229C77-FB9F-3B47-880D-6429B343C042}" srcOrd="1" destOrd="0" parTransId="{A3AD1034-67EC-8D40-8966-09AFC218E356}" sibTransId="{4C206A4D-B276-CE49-851D-08B16B3C12ED}"/>
    <dgm:cxn modelId="{526556F9-B0C3-BC46-86A4-AAE928843669}" srcId="{CEBD050E-B5BD-3A43-95E8-CC5DCA81002A}" destId="{438DF598-1AE0-EF41-B537-7C7D0B370A7C}" srcOrd="2" destOrd="0" parTransId="{E5F4B0FD-213F-9647-A324-C7DD8F313AAB}" sibTransId="{4CB0D993-A2CD-124D-A810-C29D78EA2210}"/>
    <dgm:cxn modelId="{83CA4C55-0779-8342-8A3B-1354BBA9FF29}" type="presParOf" srcId="{E0018702-FAF7-2B46-B643-7E7DBC8E6BC3}" destId="{6153A317-B311-134F-8E25-6F85E4882736}" srcOrd="0" destOrd="0" presId="urn:microsoft.com/office/officeart/2009/layout/CircleArrowProcess"/>
    <dgm:cxn modelId="{79DF199F-C724-EC48-A6C0-A0636FF097F0}" type="presParOf" srcId="{6153A317-B311-134F-8E25-6F85E4882736}" destId="{7332E46C-B491-7341-96D9-C09E5F5ED35A}" srcOrd="0" destOrd="0" presId="urn:microsoft.com/office/officeart/2009/layout/CircleArrowProcess"/>
    <dgm:cxn modelId="{BC706B47-EA3F-3D45-8A47-CE815ECB8BF1}" type="presParOf" srcId="{E0018702-FAF7-2B46-B643-7E7DBC8E6BC3}" destId="{782EC440-F64E-A04A-957E-5A2E1668F8E5}" srcOrd="1" destOrd="0" presId="urn:microsoft.com/office/officeart/2009/layout/CircleArrowProcess"/>
    <dgm:cxn modelId="{F3E40EDF-E0F6-8D49-B038-27A2D4FEDDDE}" type="presParOf" srcId="{E0018702-FAF7-2B46-B643-7E7DBC8E6BC3}" destId="{6D750480-0FFE-C84E-A16E-FF267B041F2E}" srcOrd="2" destOrd="0" presId="urn:microsoft.com/office/officeart/2009/layout/CircleArrowProcess"/>
    <dgm:cxn modelId="{3F990547-CB3B-E849-9CF7-4D10D5639D13}" type="presParOf" srcId="{6D750480-0FFE-C84E-A16E-FF267B041F2E}" destId="{5FB8FEB6-0837-E54D-94EC-22AFE8529D78}" srcOrd="0" destOrd="0" presId="urn:microsoft.com/office/officeart/2009/layout/CircleArrowProcess"/>
    <dgm:cxn modelId="{F18FA31F-6D7E-0E4D-9F30-BEEB031B2811}" type="presParOf" srcId="{E0018702-FAF7-2B46-B643-7E7DBC8E6BC3}" destId="{FA3F5A61-350D-6043-8445-B6CE2A8DDE4C}" srcOrd="3" destOrd="0" presId="urn:microsoft.com/office/officeart/2009/layout/CircleArrowProcess"/>
    <dgm:cxn modelId="{A00F5469-8DF7-574C-83ED-B99225D4200F}" type="presParOf" srcId="{E0018702-FAF7-2B46-B643-7E7DBC8E6BC3}" destId="{19ECE0D0-F3E2-4F4C-839D-ECD7B55F47FE}" srcOrd="4" destOrd="0" presId="urn:microsoft.com/office/officeart/2009/layout/CircleArrowProcess"/>
    <dgm:cxn modelId="{71495893-B952-D34E-9FEE-90D923E28A2F}" type="presParOf" srcId="{19ECE0D0-F3E2-4F4C-839D-ECD7B55F47FE}" destId="{F745CC09-B1BB-0F4A-B7FE-E4DADD6E1A60}" srcOrd="0" destOrd="0" presId="urn:microsoft.com/office/officeart/2009/layout/CircleArrowProcess"/>
    <dgm:cxn modelId="{376E67BA-DF95-2146-9D03-8300643626AF}" type="presParOf" srcId="{E0018702-FAF7-2B46-B643-7E7DBC8E6BC3}" destId="{BA27982B-30C1-EF45-B9CA-C8675E59E434}" srcOrd="5" destOrd="0" presId="urn:microsoft.com/office/officeart/2009/layout/CircleArrow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D050E-B5BD-3A43-95E8-CC5DCA81002A}"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3E9F3851-27BF-D14A-A39A-D0D3D751C2FF}">
      <dgm:prSet phldrT="[Text]" custT="1"/>
      <dgm:spPr/>
      <dgm:t>
        <a:bodyPr/>
        <a:lstStyle/>
        <a:p>
          <a:r>
            <a:rPr lang="en-US" sz="2000" b="1">
              <a:solidFill>
                <a:schemeClr val="accent4"/>
              </a:solidFill>
            </a:rPr>
            <a:t>Notice it</a:t>
          </a:r>
        </a:p>
      </dgm:t>
    </dgm:pt>
    <dgm:pt modelId="{BD1D699F-F900-654E-BC4A-83C2FA0608F2}" type="parTrans" cxnId="{F46CB983-EB1B-BF48-8C69-207BDACDBDDE}">
      <dgm:prSet/>
      <dgm:spPr/>
      <dgm:t>
        <a:bodyPr/>
        <a:lstStyle/>
        <a:p>
          <a:endParaRPr lang="en-US" sz="2000" b="1">
            <a:solidFill>
              <a:schemeClr val="accent4"/>
            </a:solidFill>
          </a:endParaRPr>
        </a:p>
      </dgm:t>
    </dgm:pt>
    <dgm:pt modelId="{D58E2FD6-DC1E-EC49-9EC5-B933288B1D88}" type="sibTrans" cxnId="{F46CB983-EB1B-BF48-8C69-207BDACDBDDE}">
      <dgm:prSet/>
      <dgm:spPr/>
      <dgm:t>
        <a:bodyPr/>
        <a:lstStyle/>
        <a:p>
          <a:endParaRPr lang="en-US" sz="2000" b="1">
            <a:solidFill>
              <a:schemeClr val="accent4"/>
            </a:solidFill>
          </a:endParaRPr>
        </a:p>
      </dgm:t>
    </dgm:pt>
    <dgm:pt modelId="{E6229C77-FB9F-3B47-880D-6429B343C042}">
      <dgm:prSet phldrT="[Text]" custT="1"/>
      <dgm:spPr/>
      <dgm:t>
        <a:bodyPr/>
        <a:lstStyle/>
        <a:p>
          <a:r>
            <a:rPr lang="en-US" sz="2000" b="1">
              <a:solidFill>
                <a:schemeClr val="accent4"/>
              </a:solidFill>
            </a:rPr>
            <a:t>Name it</a:t>
          </a:r>
        </a:p>
      </dgm:t>
    </dgm:pt>
    <dgm:pt modelId="{A3AD1034-67EC-8D40-8966-09AFC218E356}" type="parTrans" cxnId="{88846DAC-B26E-6B40-B6FA-CA7521A3D5B0}">
      <dgm:prSet/>
      <dgm:spPr/>
      <dgm:t>
        <a:bodyPr/>
        <a:lstStyle/>
        <a:p>
          <a:endParaRPr lang="en-US" sz="2000" b="1">
            <a:solidFill>
              <a:schemeClr val="accent4"/>
            </a:solidFill>
          </a:endParaRPr>
        </a:p>
      </dgm:t>
    </dgm:pt>
    <dgm:pt modelId="{4C206A4D-B276-CE49-851D-08B16B3C12ED}" type="sibTrans" cxnId="{88846DAC-B26E-6B40-B6FA-CA7521A3D5B0}">
      <dgm:prSet/>
      <dgm:spPr/>
      <dgm:t>
        <a:bodyPr/>
        <a:lstStyle/>
        <a:p>
          <a:endParaRPr lang="en-US" sz="2000" b="1">
            <a:solidFill>
              <a:schemeClr val="accent4"/>
            </a:solidFill>
          </a:endParaRPr>
        </a:p>
      </dgm:t>
    </dgm:pt>
    <dgm:pt modelId="{438DF598-1AE0-EF41-B537-7C7D0B370A7C}">
      <dgm:prSet phldrT="[Text]" custT="1"/>
      <dgm:spPr/>
      <dgm:t>
        <a:bodyPr/>
        <a:lstStyle/>
        <a:p>
          <a:r>
            <a:rPr lang="en-US" sz="2000" b="1">
              <a:solidFill>
                <a:schemeClr val="accent4"/>
              </a:solidFill>
            </a:rPr>
            <a:t>Nurture it</a:t>
          </a:r>
        </a:p>
      </dgm:t>
    </dgm:pt>
    <dgm:pt modelId="{E5F4B0FD-213F-9647-A324-C7DD8F313AAB}" type="parTrans" cxnId="{526556F9-B0C3-BC46-86A4-AAE928843669}">
      <dgm:prSet/>
      <dgm:spPr/>
      <dgm:t>
        <a:bodyPr/>
        <a:lstStyle/>
        <a:p>
          <a:endParaRPr lang="en-US" sz="2000" b="1">
            <a:solidFill>
              <a:schemeClr val="accent4"/>
            </a:solidFill>
          </a:endParaRPr>
        </a:p>
      </dgm:t>
    </dgm:pt>
    <dgm:pt modelId="{4CB0D993-A2CD-124D-A810-C29D78EA2210}" type="sibTrans" cxnId="{526556F9-B0C3-BC46-86A4-AAE928843669}">
      <dgm:prSet/>
      <dgm:spPr/>
      <dgm:t>
        <a:bodyPr/>
        <a:lstStyle/>
        <a:p>
          <a:endParaRPr lang="en-US" sz="2000" b="1">
            <a:solidFill>
              <a:schemeClr val="accent4"/>
            </a:solidFill>
          </a:endParaRPr>
        </a:p>
      </dgm:t>
    </dgm:pt>
    <dgm:pt modelId="{E0018702-FAF7-2B46-B643-7E7DBC8E6BC3}" type="pres">
      <dgm:prSet presAssocID="{CEBD050E-B5BD-3A43-95E8-CC5DCA81002A}" presName="Name0" presStyleCnt="0">
        <dgm:presLayoutVars>
          <dgm:chMax val="7"/>
          <dgm:chPref val="7"/>
          <dgm:dir/>
          <dgm:animLvl val="lvl"/>
        </dgm:presLayoutVars>
      </dgm:prSet>
      <dgm:spPr/>
      <dgm:t>
        <a:bodyPr/>
        <a:lstStyle/>
        <a:p>
          <a:endParaRPr lang="en-US"/>
        </a:p>
      </dgm:t>
    </dgm:pt>
    <dgm:pt modelId="{6153A317-B311-134F-8E25-6F85E4882736}" type="pres">
      <dgm:prSet presAssocID="{3E9F3851-27BF-D14A-A39A-D0D3D751C2FF}" presName="Accent1" presStyleCnt="0"/>
      <dgm:spPr/>
    </dgm:pt>
    <dgm:pt modelId="{7332E46C-B491-7341-96D9-C09E5F5ED35A}" type="pres">
      <dgm:prSet presAssocID="{3E9F3851-27BF-D14A-A39A-D0D3D751C2FF}" presName="Accent" presStyleLbl="node1" presStyleIdx="0" presStyleCnt="3" custLinFactNeighborX="-3259" custLinFactNeighborY="-2663"/>
      <dgm:spPr/>
    </dgm:pt>
    <dgm:pt modelId="{782EC440-F64E-A04A-957E-5A2E1668F8E5}" type="pres">
      <dgm:prSet presAssocID="{3E9F3851-27BF-D14A-A39A-D0D3D751C2FF}" presName="Parent1" presStyleLbl="revTx" presStyleIdx="0" presStyleCnt="3">
        <dgm:presLayoutVars>
          <dgm:chMax val="1"/>
          <dgm:chPref val="1"/>
          <dgm:bulletEnabled val="1"/>
        </dgm:presLayoutVars>
      </dgm:prSet>
      <dgm:spPr/>
      <dgm:t>
        <a:bodyPr/>
        <a:lstStyle/>
        <a:p>
          <a:endParaRPr lang="en-US"/>
        </a:p>
      </dgm:t>
    </dgm:pt>
    <dgm:pt modelId="{6D750480-0FFE-C84E-A16E-FF267B041F2E}" type="pres">
      <dgm:prSet presAssocID="{E6229C77-FB9F-3B47-880D-6429B343C042}" presName="Accent2" presStyleCnt="0"/>
      <dgm:spPr/>
    </dgm:pt>
    <dgm:pt modelId="{5FB8FEB6-0837-E54D-94EC-22AFE8529D78}" type="pres">
      <dgm:prSet presAssocID="{E6229C77-FB9F-3B47-880D-6429B343C042}" presName="Accent" presStyleLbl="node1" presStyleIdx="1" presStyleCnt="3"/>
      <dgm:spPr/>
    </dgm:pt>
    <dgm:pt modelId="{FA3F5A61-350D-6043-8445-B6CE2A8DDE4C}" type="pres">
      <dgm:prSet presAssocID="{E6229C77-FB9F-3B47-880D-6429B343C042}" presName="Parent2" presStyleLbl="revTx" presStyleIdx="1" presStyleCnt="3">
        <dgm:presLayoutVars>
          <dgm:chMax val="1"/>
          <dgm:chPref val="1"/>
          <dgm:bulletEnabled val="1"/>
        </dgm:presLayoutVars>
      </dgm:prSet>
      <dgm:spPr/>
      <dgm:t>
        <a:bodyPr/>
        <a:lstStyle/>
        <a:p>
          <a:endParaRPr lang="en-US"/>
        </a:p>
      </dgm:t>
    </dgm:pt>
    <dgm:pt modelId="{19ECE0D0-F3E2-4F4C-839D-ECD7B55F47FE}" type="pres">
      <dgm:prSet presAssocID="{438DF598-1AE0-EF41-B537-7C7D0B370A7C}" presName="Accent3" presStyleCnt="0"/>
      <dgm:spPr/>
    </dgm:pt>
    <dgm:pt modelId="{F745CC09-B1BB-0F4A-B7FE-E4DADD6E1A60}" type="pres">
      <dgm:prSet presAssocID="{438DF598-1AE0-EF41-B537-7C7D0B370A7C}" presName="Accent" presStyleLbl="node1" presStyleIdx="2" presStyleCnt="3"/>
      <dgm:spPr/>
    </dgm:pt>
    <dgm:pt modelId="{BA27982B-30C1-EF45-B9CA-C8675E59E434}" type="pres">
      <dgm:prSet presAssocID="{438DF598-1AE0-EF41-B537-7C7D0B370A7C}" presName="Parent3" presStyleLbl="revTx" presStyleIdx="2" presStyleCnt="3">
        <dgm:presLayoutVars>
          <dgm:chMax val="1"/>
          <dgm:chPref val="1"/>
          <dgm:bulletEnabled val="1"/>
        </dgm:presLayoutVars>
      </dgm:prSet>
      <dgm:spPr/>
      <dgm:t>
        <a:bodyPr/>
        <a:lstStyle/>
        <a:p>
          <a:endParaRPr lang="en-US"/>
        </a:p>
      </dgm:t>
    </dgm:pt>
  </dgm:ptLst>
  <dgm:cxnLst>
    <dgm:cxn modelId="{93143D11-6DC6-7041-978B-6BF9BEBF4B14}" type="presOf" srcId="{438DF598-1AE0-EF41-B537-7C7D0B370A7C}" destId="{BA27982B-30C1-EF45-B9CA-C8675E59E434}" srcOrd="0" destOrd="0" presId="urn:microsoft.com/office/officeart/2009/layout/CircleArrowProcess"/>
    <dgm:cxn modelId="{F46CB983-EB1B-BF48-8C69-207BDACDBDDE}" srcId="{CEBD050E-B5BD-3A43-95E8-CC5DCA81002A}" destId="{3E9F3851-27BF-D14A-A39A-D0D3D751C2FF}" srcOrd="0" destOrd="0" parTransId="{BD1D699F-F900-654E-BC4A-83C2FA0608F2}" sibTransId="{D58E2FD6-DC1E-EC49-9EC5-B933288B1D88}"/>
    <dgm:cxn modelId="{17BEE81C-3719-B34F-9ABC-311DF181F8CA}" type="presOf" srcId="{CEBD050E-B5BD-3A43-95E8-CC5DCA81002A}" destId="{E0018702-FAF7-2B46-B643-7E7DBC8E6BC3}" srcOrd="0" destOrd="0" presId="urn:microsoft.com/office/officeart/2009/layout/CircleArrowProcess"/>
    <dgm:cxn modelId="{F918FAB5-F2A8-D948-8E19-83B489AEE99C}" type="presOf" srcId="{3E9F3851-27BF-D14A-A39A-D0D3D751C2FF}" destId="{782EC440-F64E-A04A-957E-5A2E1668F8E5}" srcOrd="0" destOrd="0" presId="urn:microsoft.com/office/officeart/2009/layout/CircleArrowProcess"/>
    <dgm:cxn modelId="{DB62A609-1D4B-4543-B9ED-6D25093FBC50}" type="presOf" srcId="{E6229C77-FB9F-3B47-880D-6429B343C042}" destId="{FA3F5A61-350D-6043-8445-B6CE2A8DDE4C}" srcOrd="0" destOrd="0" presId="urn:microsoft.com/office/officeart/2009/layout/CircleArrowProcess"/>
    <dgm:cxn modelId="{88846DAC-B26E-6B40-B6FA-CA7521A3D5B0}" srcId="{CEBD050E-B5BD-3A43-95E8-CC5DCA81002A}" destId="{E6229C77-FB9F-3B47-880D-6429B343C042}" srcOrd="1" destOrd="0" parTransId="{A3AD1034-67EC-8D40-8966-09AFC218E356}" sibTransId="{4C206A4D-B276-CE49-851D-08B16B3C12ED}"/>
    <dgm:cxn modelId="{526556F9-B0C3-BC46-86A4-AAE928843669}" srcId="{CEBD050E-B5BD-3A43-95E8-CC5DCA81002A}" destId="{438DF598-1AE0-EF41-B537-7C7D0B370A7C}" srcOrd="2" destOrd="0" parTransId="{E5F4B0FD-213F-9647-A324-C7DD8F313AAB}" sibTransId="{4CB0D993-A2CD-124D-A810-C29D78EA2210}"/>
    <dgm:cxn modelId="{9CCD3AEB-D0E9-A14E-9292-6A5683389FBA}" type="presParOf" srcId="{E0018702-FAF7-2B46-B643-7E7DBC8E6BC3}" destId="{6153A317-B311-134F-8E25-6F85E4882736}" srcOrd="0" destOrd="0" presId="urn:microsoft.com/office/officeart/2009/layout/CircleArrowProcess"/>
    <dgm:cxn modelId="{4859E176-A86C-8B46-BEF5-81F829CE723D}" type="presParOf" srcId="{6153A317-B311-134F-8E25-6F85E4882736}" destId="{7332E46C-B491-7341-96D9-C09E5F5ED35A}" srcOrd="0" destOrd="0" presId="urn:microsoft.com/office/officeart/2009/layout/CircleArrowProcess"/>
    <dgm:cxn modelId="{F297A120-DF51-154A-9E45-63737DE02002}" type="presParOf" srcId="{E0018702-FAF7-2B46-B643-7E7DBC8E6BC3}" destId="{782EC440-F64E-A04A-957E-5A2E1668F8E5}" srcOrd="1" destOrd="0" presId="urn:microsoft.com/office/officeart/2009/layout/CircleArrowProcess"/>
    <dgm:cxn modelId="{626D9EA6-6D47-994F-A480-84307CAB976F}" type="presParOf" srcId="{E0018702-FAF7-2B46-B643-7E7DBC8E6BC3}" destId="{6D750480-0FFE-C84E-A16E-FF267B041F2E}" srcOrd="2" destOrd="0" presId="urn:microsoft.com/office/officeart/2009/layout/CircleArrowProcess"/>
    <dgm:cxn modelId="{FFB820C7-7966-734D-9D41-9F838ACD8B3C}" type="presParOf" srcId="{6D750480-0FFE-C84E-A16E-FF267B041F2E}" destId="{5FB8FEB6-0837-E54D-94EC-22AFE8529D78}" srcOrd="0" destOrd="0" presId="urn:microsoft.com/office/officeart/2009/layout/CircleArrowProcess"/>
    <dgm:cxn modelId="{FA76C1AD-D55B-934C-BF45-661F86696214}" type="presParOf" srcId="{E0018702-FAF7-2B46-B643-7E7DBC8E6BC3}" destId="{FA3F5A61-350D-6043-8445-B6CE2A8DDE4C}" srcOrd="3" destOrd="0" presId="urn:microsoft.com/office/officeart/2009/layout/CircleArrowProcess"/>
    <dgm:cxn modelId="{DFC350AB-1FEE-144A-A478-A35562BE7C84}" type="presParOf" srcId="{E0018702-FAF7-2B46-B643-7E7DBC8E6BC3}" destId="{19ECE0D0-F3E2-4F4C-839D-ECD7B55F47FE}" srcOrd="4" destOrd="0" presId="urn:microsoft.com/office/officeart/2009/layout/CircleArrowProcess"/>
    <dgm:cxn modelId="{6E5E04BA-6FE6-D34D-855A-38B11ABF9828}" type="presParOf" srcId="{19ECE0D0-F3E2-4F4C-839D-ECD7B55F47FE}" destId="{F745CC09-B1BB-0F4A-B7FE-E4DADD6E1A60}" srcOrd="0" destOrd="0" presId="urn:microsoft.com/office/officeart/2009/layout/CircleArrowProcess"/>
    <dgm:cxn modelId="{F2E205F3-BDF4-C648-A973-C9872BA85FF9}" type="presParOf" srcId="{E0018702-FAF7-2B46-B643-7E7DBC8E6BC3}" destId="{BA27982B-30C1-EF45-B9CA-C8675E59E434}" srcOrd="5" destOrd="0" presId="urn:microsoft.com/office/officeart/2009/layout/CircleArrow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D050E-B5BD-3A43-95E8-CC5DCA81002A}"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3E9F3851-27BF-D14A-A39A-D0D3D751C2FF}">
      <dgm:prSet phldrT="[Text]" custT="1"/>
      <dgm:spPr/>
      <dgm:t>
        <a:bodyPr/>
        <a:lstStyle/>
        <a:p>
          <a:r>
            <a:rPr lang="en-US" sz="2000" b="1">
              <a:solidFill>
                <a:schemeClr val="accent4"/>
              </a:solidFill>
            </a:rPr>
            <a:t>Notice it</a:t>
          </a:r>
        </a:p>
      </dgm:t>
    </dgm:pt>
    <dgm:pt modelId="{BD1D699F-F900-654E-BC4A-83C2FA0608F2}" type="parTrans" cxnId="{F46CB983-EB1B-BF48-8C69-207BDACDBDDE}">
      <dgm:prSet/>
      <dgm:spPr/>
      <dgm:t>
        <a:bodyPr/>
        <a:lstStyle/>
        <a:p>
          <a:endParaRPr lang="en-US" sz="2000" b="1">
            <a:solidFill>
              <a:schemeClr val="accent4"/>
            </a:solidFill>
          </a:endParaRPr>
        </a:p>
      </dgm:t>
    </dgm:pt>
    <dgm:pt modelId="{D58E2FD6-DC1E-EC49-9EC5-B933288B1D88}" type="sibTrans" cxnId="{F46CB983-EB1B-BF48-8C69-207BDACDBDDE}">
      <dgm:prSet/>
      <dgm:spPr/>
      <dgm:t>
        <a:bodyPr/>
        <a:lstStyle/>
        <a:p>
          <a:endParaRPr lang="en-US" sz="2000" b="1">
            <a:solidFill>
              <a:schemeClr val="accent4"/>
            </a:solidFill>
          </a:endParaRPr>
        </a:p>
      </dgm:t>
    </dgm:pt>
    <dgm:pt modelId="{E6229C77-FB9F-3B47-880D-6429B343C042}">
      <dgm:prSet phldrT="[Text]" custT="1"/>
      <dgm:spPr/>
      <dgm:t>
        <a:bodyPr/>
        <a:lstStyle/>
        <a:p>
          <a:r>
            <a:rPr lang="en-US" sz="2000" b="1">
              <a:solidFill>
                <a:schemeClr val="accent4"/>
              </a:solidFill>
            </a:rPr>
            <a:t>Name it</a:t>
          </a:r>
        </a:p>
      </dgm:t>
    </dgm:pt>
    <dgm:pt modelId="{A3AD1034-67EC-8D40-8966-09AFC218E356}" type="parTrans" cxnId="{88846DAC-B26E-6B40-B6FA-CA7521A3D5B0}">
      <dgm:prSet/>
      <dgm:spPr/>
      <dgm:t>
        <a:bodyPr/>
        <a:lstStyle/>
        <a:p>
          <a:endParaRPr lang="en-US" sz="2000" b="1">
            <a:solidFill>
              <a:schemeClr val="accent4"/>
            </a:solidFill>
          </a:endParaRPr>
        </a:p>
      </dgm:t>
    </dgm:pt>
    <dgm:pt modelId="{4C206A4D-B276-CE49-851D-08B16B3C12ED}" type="sibTrans" cxnId="{88846DAC-B26E-6B40-B6FA-CA7521A3D5B0}">
      <dgm:prSet/>
      <dgm:spPr/>
      <dgm:t>
        <a:bodyPr/>
        <a:lstStyle/>
        <a:p>
          <a:endParaRPr lang="en-US" sz="2000" b="1">
            <a:solidFill>
              <a:schemeClr val="accent4"/>
            </a:solidFill>
          </a:endParaRPr>
        </a:p>
      </dgm:t>
    </dgm:pt>
    <dgm:pt modelId="{438DF598-1AE0-EF41-B537-7C7D0B370A7C}">
      <dgm:prSet phldrT="[Text]" custT="1"/>
      <dgm:spPr/>
      <dgm:t>
        <a:bodyPr/>
        <a:lstStyle/>
        <a:p>
          <a:r>
            <a:rPr lang="en-US" sz="2000" b="1">
              <a:solidFill>
                <a:schemeClr val="accent4"/>
              </a:solidFill>
            </a:rPr>
            <a:t>Nurture it</a:t>
          </a:r>
        </a:p>
      </dgm:t>
    </dgm:pt>
    <dgm:pt modelId="{E5F4B0FD-213F-9647-A324-C7DD8F313AAB}" type="parTrans" cxnId="{526556F9-B0C3-BC46-86A4-AAE928843669}">
      <dgm:prSet/>
      <dgm:spPr/>
      <dgm:t>
        <a:bodyPr/>
        <a:lstStyle/>
        <a:p>
          <a:endParaRPr lang="en-US" sz="2000" b="1">
            <a:solidFill>
              <a:schemeClr val="accent4"/>
            </a:solidFill>
          </a:endParaRPr>
        </a:p>
      </dgm:t>
    </dgm:pt>
    <dgm:pt modelId="{4CB0D993-A2CD-124D-A810-C29D78EA2210}" type="sibTrans" cxnId="{526556F9-B0C3-BC46-86A4-AAE928843669}">
      <dgm:prSet/>
      <dgm:spPr/>
      <dgm:t>
        <a:bodyPr/>
        <a:lstStyle/>
        <a:p>
          <a:endParaRPr lang="en-US" sz="2000" b="1">
            <a:solidFill>
              <a:schemeClr val="accent4"/>
            </a:solidFill>
          </a:endParaRPr>
        </a:p>
      </dgm:t>
    </dgm:pt>
    <dgm:pt modelId="{E0018702-FAF7-2B46-B643-7E7DBC8E6BC3}" type="pres">
      <dgm:prSet presAssocID="{CEBD050E-B5BD-3A43-95E8-CC5DCA81002A}" presName="Name0" presStyleCnt="0">
        <dgm:presLayoutVars>
          <dgm:chMax val="7"/>
          <dgm:chPref val="7"/>
          <dgm:dir/>
          <dgm:animLvl val="lvl"/>
        </dgm:presLayoutVars>
      </dgm:prSet>
      <dgm:spPr/>
      <dgm:t>
        <a:bodyPr/>
        <a:lstStyle/>
        <a:p>
          <a:endParaRPr lang="en-US"/>
        </a:p>
      </dgm:t>
    </dgm:pt>
    <dgm:pt modelId="{6153A317-B311-134F-8E25-6F85E4882736}" type="pres">
      <dgm:prSet presAssocID="{3E9F3851-27BF-D14A-A39A-D0D3D751C2FF}" presName="Accent1" presStyleCnt="0"/>
      <dgm:spPr/>
    </dgm:pt>
    <dgm:pt modelId="{7332E46C-B491-7341-96D9-C09E5F5ED35A}" type="pres">
      <dgm:prSet presAssocID="{3E9F3851-27BF-D14A-A39A-D0D3D751C2FF}" presName="Accent" presStyleLbl="node1" presStyleIdx="0" presStyleCnt="3" custLinFactNeighborX="-3259" custLinFactNeighborY="-2663"/>
      <dgm:spPr/>
    </dgm:pt>
    <dgm:pt modelId="{782EC440-F64E-A04A-957E-5A2E1668F8E5}" type="pres">
      <dgm:prSet presAssocID="{3E9F3851-27BF-D14A-A39A-D0D3D751C2FF}" presName="Parent1" presStyleLbl="revTx" presStyleIdx="0" presStyleCnt="3">
        <dgm:presLayoutVars>
          <dgm:chMax val="1"/>
          <dgm:chPref val="1"/>
          <dgm:bulletEnabled val="1"/>
        </dgm:presLayoutVars>
      </dgm:prSet>
      <dgm:spPr/>
      <dgm:t>
        <a:bodyPr/>
        <a:lstStyle/>
        <a:p>
          <a:endParaRPr lang="en-US"/>
        </a:p>
      </dgm:t>
    </dgm:pt>
    <dgm:pt modelId="{6D750480-0FFE-C84E-A16E-FF267B041F2E}" type="pres">
      <dgm:prSet presAssocID="{E6229C77-FB9F-3B47-880D-6429B343C042}" presName="Accent2" presStyleCnt="0"/>
      <dgm:spPr/>
    </dgm:pt>
    <dgm:pt modelId="{5FB8FEB6-0837-E54D-94EC-22AFE8529D78}" type="pres">
      <dgm:prSet presAssocID="{E6229C77-FB9F-3B47-880D-6429B343C042}" presName="Accent" presStyleLbl="node1" presStyleIdx="1" presStyleCnt="3"/>
      <dgm:spPr/>
    </dgm:pt>
    <dgm:pt modelId="{FA3F5A61-350D-6043-8445-B6CE2A8DDE4C}" type="pres">
      <dgm:prSet presAssocID="{E6229C77-FB9F-3B47-880D-6429B343C042}" presName="Parent2" presStyleLbl="revTx" presStyleIdx="1" presStyleCnt="3">
        <dgm:presLayoutVars>
          <dgm:chMax val="1"/>
          <dgm:chPref val="1"/>
          <dgm:bulletEnabled val="1"/>
        </dgm:presLayoutVars>
      </dgm:prSet>
      <dgm:spPr/>
      <dgm:t>
        <a:bodyPr/>
        <a:lstStyle/>
        <a:p>
          <a:endParaRPr lang="en-US"/>
        </a:p>
      </dgm:t>
    </dgm:pt>
    <dgm:pt modelId="{19ECE0D0-F3E2-4F4C-839D-ECD7B55F47FE}" type="pres">
      <dgm:prSet presAssocID="{438DF598-1AE0-EF41-B537-7C7D0B370A7C}" presName="Accent3" presStyleCnt="0"/>
      <dgm:spPr/>
    </dgm:pt>
    <dgm:pt modelId="{F745CC09-B1BB-0F4A-B7FE-E4DADD6E1A60}" type="pres">
      <dgm:prSet presAssocID="{438DF598-1AE0-EF41-B537-7C7D0B370A7C}" presName="Accent" presStyleLbl="node1" presStyleIdx="2" presStyleCnt="3"/>
      <dgm:spPr/>
    </dgm:pt>
    <dgm:pt modelId="{BA27982B-30C1-EF45-B9CA-C8675E59E434}" type="pres">
      <dgm:prSet presAssocID="{438DF598-1AE0-EF41-B537-7C7D0B370A7C}" presName="Parent3" presStyleLbl="revTx" presStyleIdx="2" presStyleCnt="3">
        <dgm:presLayoutVars>
          <dgm:chMax val="1"/>
          <dgm:chPref val="1"/>
          <dgm:bulletEnabled val="1"/>
        </dgm:presLayoutVars>
      </dgm:prSet>
      <dgm:spPr/>
      <dgm:t>
        <a:bodyPr/>
        <a:lstStyle/>
        <a:p>
          <a:endParaRPr lang="en-US"/>
        </a:p>
      </dgm:t>
    </dgm:pt>
  </dgm:ptLst>
  <dgm:cxnLst>
    <dgm:cxn modelId="{F46CB983-EB1B-BF48-8C69-207BDACDBDDE}" srcId="{CEBD050E-B5BD-3A43-95E8-CC5DCA81002A}" destId="{3E9F3851-27BF-D14A-A39A-D0D3D751C2FF}" srcOrd="0" destOrd="0" parTransId="{BD1D699F-F900-654E-BC4A-83C2FA0608F2}" sibTransId="{D58E2FD6-DC1E-EC49-9EC5-B933288B1D88}"/>
    <dgm:cxn modelId="{3CD24203-C471-FB44-AB66-3F1134786B76}" type="presOf" srcId="{CEBD050E-B5BD-3A43-95E8-CC5DCA81002A}" destId="{E0018702-FAF7-2B46-B643-7E7DBC8E6BC3}" srcOrd="0" destOrd="0" presId="urn:microsoft.com/office/officeart/2009/layout/CircleArrowProcess"/>
    <dgm:cxn modelId="{E8A1BB34-EF0F-BD4A-BB1D-831C66CA2BF5}" type="presOf" srcId="{E6229C77-FB9F-3B47-880D-6429B343C042}" destId="{FA3F5A61-350D-6043-8445-B6CE2A8DDE4C}" srcOrd="0" destOrd="0" presId="urn:microsoft.com/office/officeart/2009/layout/CircleArrowProcess"/>
    <dgm:cxn modelId="{526556F9-B0C3-BC46-86A4-AAE928843669}" srcId="{CEBD050E-B5BD-3A43-95E8-CC5DCA81002A}" destId="{438DF598-1AE0-EF41-B537-7C7D0B370A7C}" srcOrd="2" destOrd="0" parTransId="{E5F4B0FD-213F-9647-A324-C7DD8F313AAB}" sibTransId="{4CB0D993-A2CD-124D-A810-C29D78EA2210}"/>
    <dgm:cxn modelId="{88846DAC-B26E-6B40-B6FA-CA7521A3D5B0}" srcId="{CEBD050E-B5BD-3A43-95E8-CC5DCA81002A}" destId="{E6229C77-FB9F-3B47-880D-6429B343C042}" srcOrd="1" destOrd="0" parTransId="{A3AD1034-67EC-8D40-8966-09AFC218E356}" sibTransId="{4C206A4D-B276-CE49-851D-08B16B3C12ED}"/>
    <dgm:cxn modelId="{B48B4A50-1D3D-704E-9201-6B6A657B14F2}" type="presOf" srcId="{3E9F3851-27BF-D14A-A39A-D0D3D751C2FF}" destId="{782EC440-F64E-A04A-957E-5A2E1668F8E5}" srcOrd="0" destOrd="0" presId="urn:microsoft.com/office/officeart/2009/layout/CircleArrowProcess"/>
    <dgm:cxn modelId="{A4B9D48F-DB48-5947-9E6A-F48CB298DD59}" type="presOf" srcId="{438DF598-1AE0-EF41-B537-7C7D0B370A7C}" destId="{BA27982B-30C1-EF45-B9CA-C8675E59E434}" srcOrd="0" destOrd="0" presId="urn:microsoft.com/office/officeart/2009/layout/CircleArrowProcess"/>
    <dgm:cxn modelId="{9F182128-6B42-4648-9BE5-B4E47E464BAF}" type="presParOf" srcId="{E0018702-FAF7-2B46-B643-7E7DBC8E6BC3}" destId="{6153A317-B311-134F-8E25-6F85E4882736}" srcOrd="0" destOrd="0" presId="urn:microsoft.com/office/officeart/2009/layout/CircleArrowProcess"/>
    <dgm:cxn modelId="{3D21C225-84D2-5E48-BF44-0AE153F64A57}" type="presParOf" srcId="{6153A317-B311-134F-8E25-6F85E4882736}" destId="{7332E46C-B491-7341-96D9-C09E5F5ED35A}" srcOrd="0" destOrd="0" presId="urn:microsoft.com/office/officeart/2009/layout/CircleArrowProcess"/>
    <dgm:cxn modelId="{4F31E225-8A02-9349-939A-D5E250196E3E}" type="presParOf" srcId="{E0018702-FAF7-2B46-B643-7E7DBC8E6BC3}" destId="{782EC440-F64E-A04A-957E-5A2E1668F8E5}" srcOrd="1" destOrd="0" presId="urn:microsoft.com/office/officeart/2009/layout/CircleArrowProcess"/>
    <dgm:cxn modelId="{CCA80E76-C77C-6B4D-A52C-E2A9BE4B9AFF}" type="presParOf" srcId="{E0018702-FAF7-2B46-B643-7E7DBC8E6BC3}" destId="{6D750480-0FFE-C84E-A16E-FF267B041F2E}" srcOrd="2" destOrd="0" presId="urn:microsoft.com/office/officeart/2009/layout/CircleArrowProcess"/>
    <dgm:cxn modelId="{8DCAEB06-2944-764F-AF2B-E8CD233FC224}" type="presParOf" srcId="{6D750480-0FFE-C84E-A16E-FF267B041F2E}" destId="{5FB8FEB6-0837-E54D-94EC-22AFE8529D78}" srcOrd="0" destOrd="0" presId="urn:microsoft.com/office/officeart/2009/layout/CircleArrowProcess"/>
    <dgm:cxn modelId="{83F12590-8FC9-F240-A2B7-8CDE2B987E01}" type="presParOf" srcId="{E0018702-FAF7-2B46-B643-7E7DBC8E6BC3}" destId="{FA3F5A61-350D-6043-8445-B6CE2A8DDE4C}" srcOrd="3" destOrd="0" presId="urn:microsoft.com/office/officeart/2009/layout/CircleArrowProcess"/>
    <dgm:cxn modelId="{A5958BE6-C282-C240-8F9B-69BF8A100268}" type="presParOf" srcId="{E0018702-FAF7-2B46-B643-7E7DBC8E6BC3}" destId="{19ECE0D0-F3E2-4F4C-839D-ECD7B55F47FE}" srcOrd="4" destOrd="0" presId="urn:microsoft.com/office/officeart/2009/layout/CircleArrowProcess"/>
    <dgm:cxn modelId="{F415FBCC-F14E-3A40-974C-01B0FE3A893F}" type="presParOf" srcId="{19ECE0D0-F3E2-4F4C-839D-ECD7B55F47FE}" destId="{F745CC09-B1BB-0F4A-B7FE-E4DADD6E1A60}" srcOrd="0" destOrd="0" presId="urn:microsoft.com/office/officeart/2009/layout/CircleArrowProcess"/>
    <dgm:cxn modelId="{19A6FB7E-BE99-DF48-B0B7-032E7E92C083}" type="presParOf" srcId="{E0018702-FAF7-2B46-B643-7E7DBC8E6BC3}" destId="{BA27982B-30C1-EF45-B9CA-C8675E59E434}" srcOrd="5" destOrd="0" presId="urn:microsoft.com/office/officeart/2009/layout/CircleArrow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BD050E-B5BD-3A43-95E8-CC5DCA81002A}"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3E9F3851-27BF-D14A-A39A-D0D3D751C2FF}">
      <dgm:prSet phldrT="[Text]" custT="1"/>
      <dgm:spPr/>
      <dgm:t>
        <a:bodyPr/>
        <a:lstStyle/>
        <a:p>
          <a:r>
            <a:rPr lang="en-US" sz="2000" b="1">
              <a:solidFill>
                <a:schemeClr val="accent4"/>
              </a:solidFill>
            </a:rPr>
            <a:t>Notice it</a:t>
          </a:r>
        </a:p>
      </dgm:t>
    </dgm:pt>
    <dgm:pt modelId="{BD1D699F-F900-654E-BC4A-83C2FA0608F2}" type="parTrans" cxnId="{F46CB983-EB1B-BF48-8C69-207BDACDBDDE}">
      <dgm:prSet/>
      <dgm:spPr/>
      <dgm:t>
        <a:bodyPr/>
        <a:lstStyle/>
        <a:p>
          <a:endParaRPr lang="en-US" sz="2000" b="1">
            <a:solidFill>
              <a:schemeClr val="accent4"/>
            </a:solidFill>
          </a:endParaRPr>
        </a:p>
      </dgm:t>
    </dgm:pt>
    <dgm:pt modelId="{D58E2FD6-DC1E-EC49-9EC5-B933288B1D88}" type="sibTrans" cxnId="{F46CB983-EB1B-BF48-8C69-207BDACDBDDE}">
      <dgm:prSet/>
      <dgm:spPr/>
      <dgm:t>
        <a:bodyPr/>
        <a:lstStyle/>
        <a:p>
          <a:endParaRPr lang="en-US" sz="2000" b="1">
            <a:solidFill>
              <a:schemeClr val="accent4"/>
            </a:solidFill>
          </a:endParaRPr>
        </a:p>
      </dgm:t>
    </dgm:pt>
    <dgm:pt modelId="{E6229C77-FB9F-3B47-880D-6429B343C042}">
      <dgm:prSet phldrT="[Text]" custT="1"/>
      <dgm:spPr/>
      <dgm:t>
        <a:bodyPr/>
        <a:lstStyle/>
        <a:p>
          <a:r>
            <a:rPr lang="en-US" sz="2000" b="1">
              <a:solidFill>
                <a:schemeClr val="accent4"/>
              </a:solidFill>
            </a:rPr>
            <a:t>Name it</a:t>
          </a:r>
        </a:p>
      </dgm:t>
    </dgm:pt>
    <dgm:pt modelId="{A3AD1034-67EC-8D40-8966-09AFC218E356}" type="parTrans" cxnId="{88846DAC-B26E-6B40-B6FA-CA7521A3D5B0}">
      <dgm:prSet/>
      <dgm:spPr/>
      <dgm:t>
        <a:bodyPr/>
        <a:lstStyle/>
        <a:p>
          <a:endParaRPr lang="en-US" sz="2000" b="1">
            <a:solidFill>
              <a:schemeClr val="accent4"/>
            </a:solidFill>
          </a:endParaRPr>
        </a:p>
      </dgm:t>
    </dgm:pt>
    <dgm:pt modelId="{4C206A4D-B276-CE49-851D-08B16B3C12ED}" type="sibTrans" cxnId="{88846DAC-B26E-6B40-B6FA-CA7521A3D5B0}">
      <dgm:prSet/>
      <dgm:spPr/>
      <dgm:t>
        <a:bodyPr/>
        <a:lstStyle/>
        <a:p>
          <a:endParaRPr lang="en-US" sz="2000" b="1">
            <a:solidFill>
              <a:schemeClr val="accent4"/>
            </a:solidFill>
          </a:endParaRPr>
        </a:p>
      </dgm:t>
    </dgm:pt>
    <dgm:pt modelId="{438DF598-1AE0-EF41-B537-7C7D0B370A7C}">
      <dgm:prSet phldrT="[Text]" custT="1"/>
      <dgm:spPr/>
      <dgm:t>
        <a:bodyPr/>
        <a:lstStyle/>
        <a:p>
          <a:r>
            <a:rPr lang="en-US" sz="2000" b="1">
              <a:solidFill>
                <a:schemeClr val="accent4"/>
              </a:solidFill>
            </a:rPr>
            <a:t>Nurture it</a:t>
          </a:r>
        </a:p>
      </dgm:t>
    </dgm:pt>
    <dgm:pt modelId="{E5F4B0FD-213F-9647-A324-C7DD8F313AAB}" type="parTrans" cxnId="{526556F9-B0C3-BC46-86A4-AAE928843669}">
      <dgm:prSet/>
      <dgm:spPr/>
      <dgm:t>
        <a:bodyPr/>
        <a:lstStyle/>
        <a:p>
          <a:endParaRPr lang="en-US" sz="2000" b="1">
            <a:solidFill>
              <a:schemeClr val="accent4"/>
            </a:solidFill>
          </a:endParaRPr>
        </a:p>
      </dgm:t>
    </dgm:pt>
    <dgm:pt modelId="{4CB0D993-A2CD-124D-A810-C29D78EA2210}" type="sibTrans" cxnId="{526556F9-B0C3-BC46-86A4-AAE928843669}">
      <dgm:prSet/>
      <dgm:spPr/>
      <dgm:t>
        <a:bodyPr/>
        <a:lstStyle/>
        <a:p>
          <a:endParaRPr lang="en-US" sz="2000" b="1">
            <a:solidFill>
              <a:schemeClr val="accent4"/>
            </a:solidFill>
          </a:endParaRPr>
        </a:p>
      </dgm:t>
    </dgm:pt>
    <dgm:pt modelId="{E0018702-FAF7-2B46-B643-7E7DBC8E6BC3}" type="pres">
      <dgm:prSet presAssocID="{CEBD050E-B5BD-3A43-95E8-CC5DCA81002A}" presName="Name0" presStyleCnt="0">
        <dgm:presLayoutVars>
          <dgm:chMax val="7"/>
          <dgm:chPref val="7"/>
          <dgm:dir/>
          <dgm:animLvl val="lvl"/>
        </dgm:presLayoutVars>
      </dgm:prSet>
      <dgm:spPr/>
      <dgm:t>
        <a:bodyPr/>
        <a:lstStyle/>
        <a:p>
          <a:endParaRPr lang="en-US"/>
        </a:p>
      </dgm:t>
    </dgm:pt>
    <dgm:pt modelId="{6153A317-B311-134F-8E25-6F85E4882736}" type="pres">
      <dgm:prSet presAssocID="{3E9F3851-27BF-D14A-A39A-D0D3D751C2FF}" presName="Accent1" presStyleCnt="0"/>
      <dgm:spPr/>
    </dgm:pt>
    <dgm:pt modelId="{7332E46C-B491-7341-96D9-C09E5F5ED35A}" type="pres">
      <dgm:prSet presAssocID="{3E9F3851-27BF-D14A-A39A-D0D3D751C2FF}" presName="Accent" presStyleLbl="node1" presStyleIdx="0" presStyleCnt="3" custLinFactNeighborX="-3259" custLinFactNeighborY="-2663"/>
      <dgm:spPr/>
    </dgm:pt>
    <dgm:pt modelId="{782EC440-F64E-A04A-957E-5A2E1668F8E5}" type="pres">
      <dgm:prSet presAssocID="{3E9F3851-27BF-D14A-A39A-D0D3D751C2FF}" presName="Parent1" presStyleLbl="revTx" presStyleIdx="0" presStyleCnt="3">
        <dgm:presLayoutVars>
          <dgm:chMax val="1"/>
          <dgm:chPref val="1"/>
          <dgm:bulletEnabled val="1"/>
        </dgm:presLayoutVars>
      </dgm:prSet>
      <dgm:spPr/>
      <dgm:t>
        <a:bodyPr/>
        <a:lstStyle/>
        <a:p>
          <a:endParaRPr lang="en-US"/>
        </a:p>
      </dgm:t>
    </dgm:pt>
    <dgm:pt modelId="{6D750480-0FFE-C84E-A16E-FF267B041F2E}" type="pres">
      <dgm:prSet presAssocID="{E6229C77-FB9F-3B47-880D-6429B343C042}" presName="Accent2" presStyleCnt="0"/>
      <dgm:spPr/>
    </dgm:pt>
    <dgm:pt modelId="{5FB8FEB6-0837-E54D-94EC-22AFE8529D78}" type="pres">
      <dgm:prSet presAssocID="{E6229C77-FB9F-3B47-880D-6429B343C042}" presName="Accent" presStyleLbl="node1" presStyleIdx="1" presStyleCnt="3"/>
      <dgm:spPr/>
    </dgm:pt>
    <dgm:pt modelId="{FA3F5A61-350D-6043-8445-B6CE2A8DDE4C}" type="pres">
      <dgm:prSet presAssocID="{E6229C77-FB9F-3B47-880D-6429B343C042}" presName="Parent2" presStyleLbl="revTx" presStyleIdx="1" presStyleCnt="3">
        <dgm:presLayoutVars>
          <dgm:chMax val="1"/>
          <dgm:chPref val="1"/>
          <dgm:bulletEnabled val="1"/>
        </dgm:presLayoutVars>
      </dgm:prSet>
      <dgm:spPr/>
      <dgm:t>
        <a:bodyPr/>
        <a:lstStyle/>
        <a:p>
          <a:endParaRPr lang="en-US"/>
        </a:p>
      </dgm:t>
    </dgm:pt>
    <dgm:pt modelId="{19ECE0D0-F3E2-4F4C-839D-ECD7B55F47FE}" type="pres">
      <dgm:prSet presAssocID="{438DF598-1AE0-EF41-B537-7C7D0B370A7C}" presName="Accent3" presStyleCnt="0"/>
      <dgm:spPr/>
    </dgm:pt>
    <dgm:pt modelId="{F745CC09-B1BB-0F4A-B7FE-E4DADD6E1A60}" type="pres">
      <dgm:prSet presAssocID="{438DF598-1AE0-EF41-B537-7C7D0B370A7C}" presName="Accent" presStyleLbl="node1" presStyleIdx="2" presStyleCnt="3"/>
      <dgm:spPr/>
    </dgm:pt>
    <dgm:pt modelId="{BA27982B-30C1-EF45-B9CA-C8675E59E434}" type="pres">
      <dgm:prSet presAssocID="{438DF598-1AE0-EF41-B537-7C7D0B370A7C}" presName="Parent3" presStyleLbl="revTx" presStyleIdx="2" presStyleCnt="3">
        <dgm:presLayoutVars>
          <dgm:chMax val="1"/>
          <dgm:chPref val="1"/>
          <dgm:bulletEnabled val="1"/>
        </dgm:presLayoutVars>
      </dgm:prSet>
      <dgm:spPr/>
      <dgm:t>
        <a:bodyPr/>
        <a:lstStyle/>
        <a:p>
          <a:endParaRPr lang="en-US"/>
        </a:p>
      </dgm:t>
    </dgm:pt>
  </dgm:ptLst>
  <dgm:cxnLst>
    <dgm:cxn modelId="{F46CB983-EB1B-BF48-8C69-207BDACDBDDE}" srcId="{CEBD050E-B5BD-3A43-95E8-CC5DCA81002A}" destId="{3E9F3851-27BF-D14A-A39A-D0D3D751C2FF}" srcOrd="0" destOrd="0" parTransId="{BD1D699F-F900-654E-BC4A-83C2FA0608F2}" sibTransId="{D58E2FD6-DC1E-EC49-9EC5-B933288B1D88}"/>
    <dgm:cxn modelId="{D6EC4A6C-0058-C74D-9077-DEC8F79B992D}" type="presOf" srcId="{438DF598-1AE0-EF41-B537-7C7D0B370A7C}" destId="{BA27982B-30C1-EF45-B9CA-C8675E59E434}" srcOrd="0" destOrd="0" presId="urn:microsoft.com/office/officeart/2009/layout/CircleArrowProcess"/>
    <dgm:cxn modelId="{C1E0F371-C704-C545-A37C-BA2B5C95C8C6}" type="presOf" srcId="{E6229C77-FB9F-3B47-880D-6429B343C042}" destId="{FA3F5A61-350D-6043-8445-B6CE2A8DDE4C}" srcOrd="0" destOrd="0" presId="urn:microsoft.com/office/officeart/2009/layout/CircleArrowProcess"/>
    <dgm:cxn modelId="{526556F9-B0C3-BC46-86A4-AAE928843669}" srcId="{CEBD050E-B5BD-3A43-95E8-CC5DCA81002A}" destId="{438DF598-1AE0-EF41-B537-7C7D0B370A7C}" srcOrd="2" destOrd="0" parTransId="{E5F4B0FD-213F-9647-A324-C7DD8F313AAB}" sibTransId="{4CB0D993-A2CD-124D-A810-C29D78EA2210}"/>
    <dgm:cxn modelId="{1A39E8DC-22F2-C14B-ABDF-9D604A9F0113}" type="presOf" srcId="{3E9F3851-27BF-D14A-A39A-D0D3D751C2FF}" destId="{782EC440-F64E-A04A-957E-5A2E1668F8E5}" srcOrd="0" destOrd="0" presId="urn:microsoft.com/office/officeart/2009/layout/CircleArrowProcess"/>
    <dgm:cxn modelId="{88846DAC-B26E-6B40-B6FA-CA7521A3D5B0}" srcId="{CEBD050E-B5BD-3A43-95E8-CC5DCA81002A}" destId="{E6229C77-FB9F-3B47-880D-6429B343C042}" srcOrd="1" destOrd="0" parTransId="{A3AD1034-67EC-8D40-8966-09AFC218E356}" sibTransId="{4C206A4D-B276-CE49-851D-08B16B3C12ED}"/>
    <dgm:cxn modelId="{5A3A039A-D44B-6B49-98ED-35A314BF7AE1}" type="presOf" srcId="{CEBD050E-B5BD-3A43-95E8-CC5DCA81002A}" destId="{E0018702-FAF7-2B46-B643-7E7DBC8E6BC3}" srcOrd="0" destOrd="0" presId="urn:microsoft.com/office/officeart/2009/layout/CircleArrowProcess"/>
    <dgm:cxn modelId="{CA2CEB43-D507-B844-85A9-E89F7926255A}" type="presParOf" srcId="{E0018702-FAF7-2B46-B643-7E7DBC8E6BC3}" destId="{6153A317-B311-134F-8E25-6F85E4882736}" srcOrd="0" destOrd="0" presId="urn:microsoft.com/office/officeart/2009/layout/CircleArrowProcess"/>
    <dgm:cxn modelId="{44550AAD-5F6A-DD44-A2F3-6F59EDA37525}" type="presParOf" srcId="{6153A317-B311-134F-8E25-6F85E4882736}" destId="{7332E46C-B491-7341-96D9-C09E5F5ED35A}" srcOrd="0" destOrd="0" presId="urn:microsoft.com/office/officeart/2009/layout/CircleArrowProcess"/>
    <dgm:cxn modelId="{FDED5338-CDC9-EA4F-BA42-03DC4C9EB5FB}" type="presParOf" srcId="{E0018702-FAF7-2B46-B643-7E7DBC8E6BC3}" destId="{782EC440-F64E-A04A-957E-5A2E1668F8E5}" srcOrd="1" destOrd="0" presId="urn:microsoft.com/office/officeart/2009/layout/CircleArrowProcess"/>
    <dgm:cxn modelId="{B6E21791-7906-2945-BC84-42FE608F32E2}" type="presParOf" srcId="{E0018702-FAF7-2B46-B643-7E7DBC8E6BC3}" destId="{6D750480-0FFE-C84E-A16E-FF267B041F2E}" srcOrd="2" destOrd="0" presId="urn:microsoft.com/office/officeart/2009/layout/CircleArrowProcess"/>
    <dgm:cxn modelId="{C069649E-3FF7-324F-825B-A7D06E134831}" type="presParOf" srcId="{6D750480-0FFE-C84E-A16E-FF267B041F2E}" destId="{5FB8FEB6-0837-E54D-94EC-22AFE8529D78}" srcOrd="0" destOrd="0" presId="urn:microsoft.com/office/officeart/2009/layout/CircleArrowProcess"/>
    <dgm:cxn modelId="{440D34AB-DEEA-8B45-A271-82C7C1EEF75E}" type="presParOf" srcId="{E0018702-FAF7-2B46-B643-7E7DBC8E6BC3}" destId="{FA3F5A61-350D-6043-8445-B6CE2A8DDE4C}" srcOrd="3" destOrd="0" presId="urn:microsoft.com/office/officeart/2009/layout/CircleArrowProcess"/>
    <dgm:cxn modelId="{B3D749D3-4BD3-5B49-B434-8DDC4E0A4072}" type="presParOf" srcId="{E0018702-FAF7-2B46-B643-7E7DBC8E6BC3}" destId="{19ECE0D0-F3E2-4F4C-839D-ECD7B55F47FE}" srcOrd="4" destOrd="0" presId="urn:microsoft.com/office/officeart/2009/layout/CircleArrowProcess"/>
    <dgm:cxn modelId="{C010364D-2B7B-BD4D-9C15-13104206D281}" type="presParOf" srcId="{19ECE0D0-F3E2-4F4C-839D-ECD7B55F47FE}" destId="{F745CC09-B1BB-0F4A-B7FE-E4DADD6E1A60}" srcOrd="0" destOrd="0" presId="urn:microsoft.com/office/officeart/2009/layout/CircleArrowProcess"/>
    <dgm:cxn modelId="{9B8D8770-E760-574F-8052-F3ADC6C06818}" type="presParOf" srcId="{E0018702-FAF7-2B46-B643-7E7DBC8E6BC3}" destId="{BA27982B-30C1-EF45-B9CA-C8675E59E434}" srcOrd="5" destOrd="0" presId="urn:microsoft.com/office/officeart/2009/layout/CircleArrow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2E46C-B491-7341-96D9-C09E5F5ED35A}">
      <dsp:nvSpPr>
        <dsp:cNvPr id="0" name=""/>
        <dsp:cNvSpPr/>
      </dsp:nvSpPr>
      <dsp:spPr>
        <a:xfrm>
          <a:off x="1151400" y="270141"/>
          <a:ext cx="2111692" cy="2112013"/>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2EC440-F64E-A04A-957E-5A2E1668F8E5}">
      <dsp:nvSpPr>
        <dsp:cNvPr id="0" name=""/>
        <dsp:cNvSpPr/>
      </dsp:nvSpPr>
      <dsp:spPr>
        <a:xfrm>
          <a:off x="1686974" y="1088884"/>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Notice it</a:t>
          </a:r>
        </a:p>
      </dsp:txBody>
      <dsp:txXfrm>
        <a:off x="1686974" y="1088884"/>
        <a:ext cx="1173426" cy="586572"/>
      </dsp:txXfrm>
    </dsp:sp>
    <dsp:sp modelId="{5FB8FEB6-0837-E54D-94EC-22AFE8529D78}">
      <dsp:nvSpPr>
        <dsp:cNvPr id="0" name=""/>
        <dsp:cNvSpPr/>
      </dsp:nvSpPr>
      <dsp:spPr>
        <a:xfrm>
          <a:off x="633705" y="1539892"/>
          <a:ext cx="2111692" cy="2112013"/>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3F5A61-350D-6043-8445-B6CE2A8DDE4C}">
      <dsp:nvSpPr>
        <dsp:cNvPr id="0" name=""/>
        <dsp:cNvSpPr/>
      </dsp:nvSpPr>
      <dsp:spPr>
        <a:xfrm>
          <a:off x="1102838" y="2309412"/>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Name it</a:t>
          </a:r>
        </a:p>
      </dsp:txBody>
      <dsp:txXfrm>
        <a:off x="1102838" y="2309412"/>
        <a:ext cx="1173426" cy="586572"/>
      </dsp:txXfrm>
    </dsp:sp>
    <dsp:sp modelId="{F745CC09-B1BB-0F4A-B7FE-E4DADD6E1A60}">
      <dsp:nvSpPr>
        <dsp:cNvPr id="0" name=""/>
        <dsp:cNvSpPr/>
      </dsp:nvSpPr>
      <dsp:spPr>
        <a:xfrm>
          <a:off x="1370517" y="2898618"/>
          <a:ext cx="1814270" cy="1814997"/>
        </a:xfrm>
        <a:prstGeom prst="blockArc">
          <a:avLst>
            <a:gd name="adj1" fmla="val 13500000"/>
            <a:gd name="adj2" fmla="val 108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27982B-30C1-EF45-B9CA-C8675E59E434}">
      <dsp:nvSpPr>
        <dsp:cNvPr id="0" name=""/>
        <dsp:cNvSpPr/>
      </dsp:nvSpPr>
      <dsp:spPr>
        <a:xfrm>
          <a:off x="1689750" y="3531695"/>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Nurture it</a:t>
          </a:r>
        </a:p>
      </dsp:txBody>
      <dsp:txXfrm>
        <a:off x="1689750" y="3531695"/>
        <a:ext cx="1173426" cy="586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2E46C-B491-7341-96D9-C09E5F5ED35A}">
      <dsp:nvSpPr>
        <dsp:cNvPr id="0" name=""/>
        <dsp:cNvSpPr/>
      </dsp:nvSpPr>
      <dsp:spPr>
        <a:xfrm>
          <a:off x="1151400" y="270141"/>
          <a:ext cx="2111692" cy="2112013"/>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2EC440-F64E-A04A-957E-5A2E1668F8E5}">
      <dsp:nvSpPr>
        <dsp:cNvPr id="0" name=""/>
        <dsp:cNvSpPr/>
      </dsp:nvSpPr>
      <dsp:spPr>
        <a:xfrm>
          <a:off x="1686974" y="1088884"/>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Notice it</a:t>
          </a:r>
        </a:p>
      </dsp:txBody>
      <dsp:txXfrm>
        <a:off x="1686974" y="1088884"/>
        <a:ext cx="1173426" cy="586572"/>
      </dsp:txXfrm>
    </dsp:sp>
    <dsp:sp modelId="{5FB8FEB6-0837-E54D-94EC-22AFE8529D78}">
      <dsp:nvSpPr>
        <dsp:cNvPr id="0" name=""/>
        <dsp:cNvSpPr/>
      </dsp:nvSpPr>
      <dsp:spPr>
        <a:xfrm>
          <a:off x="633705" y="1539892"/>
          <a:ext cx="2111692" cy="2112013"/>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3F5A61-350D-6043-8445-B6CE2A8DDE4C}">
      <dsp:nvSpPr>
        <dsp:cNvPr id="0" name=""/>
        <dsp:cNvSpPr/>
      </dsp:nvSpPr>
      <dsp:spPr>
        <a:xfrm>
          <a:off x="1102838" y="2309412"/>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Name it</a:t>
          </a:r>
        </a:p>
      </dsp:txBody>
      <dsp:txXfrm>
        <a:off x="1102838" y="2309412"/>
        <a:ext cx="1173426" cy="586572"/>
      </dsp:txXfrm>
    </dsp:sp>
    <dsp:sp modelId="{F745CC09-B1BB-0F4A-B7FE-E4DADD6E1A60}">
      <dsp:nvSpPr>
        <dsp:cNvPr id="0" name=""/>
        <dsp:cNvSpPr/>
      </dsp:nvSpPr>
      <dsp:spPr>
        <a:xfrm>
          <a:off x="1370517" y="2898618"/>
          <a:ext cx="1814270" cy="1814997"/>
        </a:xfrm>
        <a:prstGeom prst="blockArc">
          <a:avLst>
            <a:gd name="adj1" fmla="val 13500000"/>
            <a:gd name="adj2" fmla="val 108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27982B-30C1-EF45-B9CA-C8675E59E434}">
      <dsp:nvSpPr>
        <dsp:cNvPr id="0" name=""/>
        <dsp:cNvSpPr/>
      </dsp:nvSpPr>
      <dsp:spPr>
        <a:xfrm>
          <a:off x="1689750" y="3531695"/>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Nurture it</a:t>
          </a:r>
        </a:p>
      </dsp:txBody>
      <dsp:txXfrm>
        <a:off x="1689750" y="3531695"/>
        <a:ext cx="1173426" cy="586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2E46C-B491-7341-96D9-C09E5F5ED35A}">
      <dsp:nvSpPr>
        <dsp:cNvPr id="0" name=""/>
        <dsp:cNvSpPr/>
      </dsp:nvSpPr>
      <dsp:spPr>
        <a:xfrm>
          <a:off x="1151400" y="270141"/>
          <a:ext cx="2111692" cy="2112013"/>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2EC440-F64E-A04A-957E-5A2E1668F8E5}">
      <dsp:nvSpPr>
        <dsp:cNvPr id="0" name=""/>
        <dsp:cNvSpPr/>
      </dsp:nvSpPr>
      <dsp:spPr>
        <a:xfrm>
          <a:off x="1686974" y="1088884"/>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Notice it</a:t>
          </a:r>
        </a:p>
      </dsp:txBody>
      <dsp:txXfrm>
        <a:off x="1686974" y="1088884"/>
        <a:ext cx="1173426" cy="586572"/>
      </dsp:txXfrm>
    </dsp:sp>
    <dsp:sp modelId="{5FB8FEB6-0837-E54D-94EC-22AFE8529D78}">
      <dsp:nvSpPr>
        <dsp:cNvPr id="0" name=""/>
        <dsp:cNvSpPr/>
      </dsp:nvSpPr>
      <dsp:spPr>
        <a:xfrm>
          <a:off x="633705" y="1539892"/>
          <a:ext cx="2111692" cy="2112013"/>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3F5A61-350D-6043-8445-B6CE2A8DDE4C}">
      <dsp:nvSpPr>
        <dsp:cNvPr id="0" name=""/>
        <dsp:cNvSpPr/>
      </dsp:nvSpPr>
      <dsp:spPr>
        <a:xfrm>
          <a:off x="1102838" y="2309412"/>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Name it</a:t>
          </a:r>
        </a:p>
      </dsp:txBody>
      <dsp:txXfrm>
        <a:off x="1102838" y="2309412"/>
        <a:ext cx="1173426" cy="586572"/>
      </dsp:txXfrm>
    </dsp:sp>
    <dsp:sp modelId="{F745CC09-B1BB-0F4A-B7FE-E4DADD6E1A60}">
      <dsp:nvSpPr>
        <dsp:cNvPr id="0" name=""/>
        <dsp:cNvSpPr/>
      </dsp:nvSpPr>
      <dsp:spPr>
        <a:xfrm>
          <a:off x="1370517" y="2898618"/>
          <a:ext cx="1814270" cy="1814997"/>
        </a:xfrm>
        <a:prstGeom prst="blockArc">
          <a:avLst>
            <a:gd name="adj1" fmla="val 13500000"/>
            <a:gd name="adj2" fmla="val 108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27982B-30C1-EF45-B9CA-C8675E59E434}">
      <dsp:nvSpPr>
        <dsp:cNvPr id="0" name=""/>
        <dsp:cNvSpPr/>
      </dsp:nvSpPr>
      <dsp:spPr>
        <a:xfrm>
          <a:off x="1689750" y="3531695"/>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Nurture it</a:t>
          </a:r>
        </a:p>
      </dsp:txBody>
      <dsp:txXfrm>
        <a:off x="1689750" y="3531695"/>
        <a:ext cx="1173426" cy="586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2E46C-B491-7341-96D9-C09E5F5ED35A}">
      <dsp:nvSpPr>
        <dsp:cNvPr id="0" name=""/>
        <dsp:cNvSpPr/>
      </dsp:nvSpPr>
      <dsp:spPr>
        <a:xfrm>
          <a:off x="1151400" y="270141"/>
          <a:ext cx="2111692" cy="2112013"/>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2EC440-F64E-A04A-957E-5A2E1668F8E5}">
      <dsp:nvSpPr>
        <dsp:cNvPr id="0" name=""/>
        <dsp:cNvSpPr/>
      </dsp:nvSpPr>
      <dsp:spPr>
        <a:xfrm>
          <a:off x="1686974" y="1088884"/>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Notice it</a:t>
          </a:r>
        </a:p>
      </dsp:txBody>
      <dsp:txXfrm>
        <a:off x="1686974" y="1088884"/>
        <a:ext cx="1173426" cy="586572"/>
      </dsp:txXfrm>
    </dsp:sp>
    <dsp:sp modelId="{5FB8FEB6-0837-E54D-94EC-22AFE8529D78}">
      <dsp:nvSpPr>
        <dsp:cNvPr id="0" name=""/>
        <dsp:cNvSpPr/>
      </dsp:nvSpPr>
      <dsp:spPr>
        <a:xfrm>
          <a:off x="633705" y="1539892"/>
          <a:ext cx="2111692" cy="2112013"/>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3F5A61-350D-6043-8445-B6CE2A8DDE4C}">
      <dsp:nvSpPr>
        <dsp:cNvPr id="0" name=""/>
        <dsp:cNvSpPr/>
      </dsp:nvSpPr>
      <dsp:spPr>
        <a:xfrm>
          <a:off x="1102838" y="2309412"/>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Name it</a:t>
          </a:r>
        </a:p>
      </dsp:txBody>
      <dsp:txXfrm>
        <a:off x="1102838" y="2309412"/>
        <a:ext cx="1173426" cy="586572"/>
      </dsp:txXfrm>
    </dsp:sp>
    <dsp:sp modelId="{F745CC09-B1BB-0F4A-B7FE-E4DADD6E1A60}">
      <dsp:nvSpPr>
        <dsp:cNvPr id="0" name=""/>
        <dsp:cNvSpPr/>
      </dsp:nvSpPr>
      <dsp:spPr>
        <a:xfrm>
          <a:off x="1370517" y="2898618"/>
          <a:ext cx="1814270" cy="1814997"/>
        </a:xfrm>
        <a:prstGeom prst="blockArc">
          <a:avLst>
            <a:gd name="adj1" fmla="val 13500000"/>
            <a:gd name="adj2" fmla="val 108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27982B-30C1-EF45-B9CA-C8675E59E434}">
      <dsp:nvSpPr>
        <dsp:cNvPr id="0" name=""/>
        <dsp:cNvSpPr/>
      </dsp:nvSpPr>
      <dsp:spPr>
        <a:xfrm>
          <a:off x="1689750" y="3531695"/>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a:solidFill>
                <a:schemeClr val="accent4"/>
              </a:solidFill>
            </a:rPr>
            <a:t>Nurture it</a:t>
          </a:r>
        </a:p>
      </dsp:txBody>
      <dsp:txXfrm>
        <a:off x="1689750" y="3531695"/>
        <a:ext cx="1173426" cy="58657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34A9BA-0705-46ED-9A7B-01069C959CC3}" type="datetimeFigureOut">
              <a:rPr lang="en-CA" smtClean="0"/>
              <a:t>2017-11-29</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E3D6570-421E-4098-845F-17C7D89AF3C9}" type="slidenum">
              <a:rPr lang="en-CA" smtClean="0"/>
              <a:t>‹#›</a:t>
            </a:fld>
            <a:endParaRPr lang="en-CA"/>
          </a:p>
        </p:txBody>
      </p:sp>
    </p:spTree>
    <p:extLst>
      <p:ext uri="{BB962C8B-B14F-4D97-AF65-F5344CB8AC3E}">
        <p14:creationId xmlns:p14="http://schemas.microsoft.com/office/powerpoint/2010/main" val="187566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8E028A-E5DE-475D-9468-02232F24A776}" type="datetimeFigureOut">
              <a:rPr lang="en-CA" smtClean="0"/>
              <a:t>2017-11-29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9E46D3-AD39-4DC4-8CF3-B063DD0DBFF0}" type="slidenum">
              <a:rPr lang="en-CA" smtClean="0"/>
              <a:t>‹#›</a:t>
            </a:fld>
            <a:endParaRPr lang="en-CA"/>
          </a:p>
        </p:txBody>
      </p:sp>
    </p:spTree>
    <p:extLst>
      <p:ext uri="{BB962C8B-B14F-4D97-AF65-F5344CB8AC3E}">
        <p14:creationId xmlns:p14="http://schemas.microsoft.com/office/powerpoint/2010/main" val="229985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2017/04/30/guest-post-core-competencies-and-student-self-assessment-with-linda-oreilly/"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nvsd44curriculumhub.ca/core-competencie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C2117B5-4C4F-F542-86D6-BF0CFD07F91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72608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FFFF"/>
                </a:solidFill>
              </a:rPr>
              <a:t>How and when am I using formative Self-Assessment opportunities to help my students identify their strengths and set goals for their development?</a:t>
            </a:r>
            <a:endParaRPr lang="en-US"/>
          </a:p>
        </p:txBody>
      </p:sp>
      <p:sp>
        <p:nvSpPr>
          <p:cNvPr id="4" name="Slide Number Placeholder 3"/>
          <p:cNvSpPr>
            <a:spLocks noGrp="1"/>
          </p:cNvSpPr>
          <p:nvPr>
            <p:ph type="sldNum" sz="quarter" idx="10"/>
          </p:nvPr>
        </p:nvSpPr>
        <p:spPr/>
        <p:txBody>
          <a:bodyPr/>
          <a:lstStyle/>
          <a:p>
            <a:fld id="{6C2117B5-4C4F-F542-86D6-BF0CFD07F91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99490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E46D3-AD39-4DC4-8CF3-B063DD0DBFF0}" type="slidenum">
              <a:rPr lang="en-CA" smtClean="0"/>
              <a:t>11</a:t>
            </a:fld>
            <a:endParaRPr lang="en-CA"/>
          </a:p>
        </p:txBody>
      </p:sp>
    </p:spTree>
    <p:extLst>
      <p:ext uri="{BB962C8B-B14F-4D97-AF65-F5344CB8AC3E}">
        <p14:creationId xmlns:p14="http://schemas.microsoft.com/office/powerpoint/2010/main" val="164536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reflective self-assessment, students:</a:t>
            </a:r>
          </a:p>
          <a:p>
            <a:pPr marL="685800"/>
            <a:r>
              <a:rPr lang="en-US" dirty="0"/>
              <a:t>–identify their own strengths</a:t>
            </a:r>
          </a:p>
          <a:p>
            <a:pPr marL="685800"/>
            <a:r>
              <a:rPr lang="en-US" dirty="0"/>
              <a:t>–see where to focus their attention in learning</a:t>
            </a:r>
          </a:p>
          <a:p>
            <a:pPr marL="685800"/>
            <a:r>
              <a:rPr lang="en-US" dirty="0"/>
              <a:t>–set realistic goals</a:t>
            </a:r>
          </a:p>
          <a:p>
            <a:pPr marL="685800"/>
            <a:r>
              <a:rPr lang="en-US" dirty="0"/>
              <a:t>–track their own progress</a:t>
            </a:r>
          </a:p>
          <a:p>
            <a:endParaRPr lang="en-US" dirty="0"/>
          </a:p>
          <a:p>
            <a:r>
              <a:rPr lang="en-US" dirty="0"/>
              <a:t>How can teachers foster self-assessment?</a:t>
            </a:r>
          </a:p>
          <a:p>
            <a:pPr marL="228600"/>
            <a:r>
              <a:rPr lang="en-US" dirty="0"/>
              <a:t>• Pose open ended questions about the process of learning </a:t>
            </a:r>
          </a:p>
          <a:p>
            <a:pPr marL="228600"/>
            <a:r>
              <a:rPr lang="en-US" dirty="0"/>
              <a:t>• Have students questions themselves: </a:t>
            </a:r>
          </a:p>
          <a:p>
            <a:pPr marL="457200"/>
            <a:r>
              <a:rPr lang="en-US" dirty="0"/>
              <a:t>Where am I now? </a:t>
            </a:r>
          </a:p>
          <a:p>
            <a:pPr marL="457200"/>
            <a:r>
              <a:rPr lang="en-US" dirty="0"/>
              <a:t>Where am I trying to go? </a:t>
            </a:r>
          </a:p>
          <a:p>
            <a:pPr marL="457200"/>
            <a:r>
              <a:rPr lang="en-US" dirty="0"/>
              <a:t>What do I need to do to get there? </a:t>
            </a:r>
          </a:p>
          <a:p>
            <a:pPr marL="457200"/>
            <a:r>
              <a:rPr lang="en-US" dirty="0"/>
              <a:t>How will I know I have accomplished my goal?</a:t>
            </a:r>
          </a:p>
          <a:p>
            <a:endParaRPr lang="en-US" dirty="0"/>
          </a:p>
        </p:txBody>
      </p:sp>
      <p:sp>
        <p:nvSpPr>
          <p:cNvPr id="4" name="Slide Number Placeholder 3"/>
          <p:cNvSpPr>
            <a:spLocks noGrp="1"/>
          </p:cNvSpPr>
          <p:nvPr>
            <p:ph type="sldNum" sz="quarter" idx="10"/>
          </p:nvPr>
        </p:nvSpPr>
        <p:spPr/>
        <p:txBody>
          <a:bodyPr/>
          <a:lstStyle/>
          <a:p>
            <a:fld id="{659E46D3-AD39-4DC4-8CF3-B063DD0DBFF0}" type="slidenum">
              <a:rPr lang="en-CA" smtClean="0"/>
              <a:t>12</a:t>
            </a:fld>
            <a:endParaRPr lang="en-CA"/>
          </a:p>
        </p:txBody>
      </p:sp>
    </p:spTree>
    <p:extLst>
      <p:ext uri="{BB962C8B-B14F-4D97-AF65-F5344CB8AC3E}">
        <p14:creationId xmlns:p14="http://schemas.microsoft.com/office/powerpoint/2010/main" val="246792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readingpowergear.wordpress.com</a:t>
            </a:r>
            <a:r>
              <a:rPr lang="en-US"/>
              <a:t>/2017/04/30/guest-post-core-competencies-and-student-self-assessment-with-linda-oreilly/</a:t>
            </a:r>
          </a:p>
        </p:txBody>
      </p:sp>
      <p:sp>
        <p:nvSpPr>
          <p:cNvPr id="4" name="Slide Number Placeholder 3"/>
          <p:cNvSpPr>
            <a:spLocks noGrp="1"/>
          </p:cNvSpPr>
          <p:nvPr>
            <p:ph type="sldNum" sz="quarter" idx="10"/>
          </p:nvPr>
        </p:nvSpPr>
        <p:spPr/>
        <p:txBody>
          <a:bodyPr/>
          <a:lstStyle/>
          <a:p>
            <a:fld id="{659E46D3-AD39-4DC4-8CF3-B063DD0DBFF0}" type="slidenum">
              <a:rPr lang="en-CA" smtClean="0"/>
              <a:t>13</a:t>
            </a:fld>
            <a:endParaRPr lang="en-CA"/>
          </a:p>
        </p:txBody>
      </p:sp>
    </p:spTree>
    <p:extLst>
      <p:ext uri="{BB962C8B-B14F-4D97-AF65-F5344CB8AC3E}">
        <p14:creationId xmlns:p14="http://schemas.microsoft.com/office/powerpoint/2010/main" val="66866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https://readingpowergear.wordpress.com/2017/04/30/guest-post-core-competencies-and-student-self-assessment-with-linda-oreilly/</a:t>
            </a:r>
          </a:p>
          <a:p>
            <a:endParaRPr lang="en-US" dirty="0"/>
          </a:p>
          <a:p>
            <a:r>
              <a:rPr lang="en-US" dirty="0"/>
              <a:t>Students will eventually internalize the skill.  </a:t>
            </a:r>
          </a:p>
          <a:p>
            <a:pPr lvl="1" indent="-228600">
              <a:spcBef>
                <a:spcPct val="20000"/>
              </a:spcBef>
              <a:buChar char="•"/>
            </a:pPr>
            <a:endParaRPr lang="en-US" dirty="0"/>
          </a:p>
          <a:p>
            <a:pPr>
              <a:spcBef>
                <a:spcPct val="20000"/>
              </a:spcBef>
            </a:pPr>
            <a:r>
              <a:rPr lang="en-US" dirty="0"/>
              <a:t>Plan for and invest time into:</a:t>
            </a:r>
          </a:p>
          <a:p>
            <a:pPr>
              <a:spcBef>
                <a:spcPct val="20000"/>
              </a:spcBef>
            </a:pPr>
            <a:endParaRPr lang="en-US" dirty="0">
              <a:solidFill>
                <a:srgbClr val="FFFFFF"/>
              </a:solidFill>
            </a:endParaRPr>
          </a:p>
          <a:p>
            <a:pPr marL="228600" indent="-228600">
              <a:spcBef>
                <a:spcPct val="20000"/>
              </a:spcBef>
              <a:buChar char="•"/>
            </a:pPr>
            <a:r>
              <a:rPr lang="en-US" dirty="0"/>
              <a:t>Regular modelling and intentional teaching of the skills required for Self-Assessment</a:t>
            </a:r>
          </a:p>
          <a:p>
            <a:pPr marL="228600" indent="-228600">
              <a:spcBef>
                <a:spcPct val="20000"/>
              </a:spcBef>
              <a:buChar char="•"/>
            </a:pPr>
            <a:endParaRPr lang="en-US" dirty="0">
              <a:solidFill>
                <a:srgbClr val="FFFFFF"/>
              </a:solidFill>
            </a:endParaRPr>
          </a:p>
          <a:p>
            <a:pPr marL="228600" indent="-228600">
              <a:spcBef>
                <a:spcPct val="20000"/>
              </a:spcBef>
              <a:buChar char="•"/>
            </a:pPr>
            <a:r>
              <a:rPr lang="en-US" dirty="0"/>
              <a:t>Encouraging ongoing and honest reflection</a:t>
            </a:r>
          </a:p>
          <a:p>
            <a:pPr marL="228600" indent="-228600">
              <a:spcBef>
                <a:spcPct val="20000"/>
              </a:spcBef>
              <a:buChar char="•"/>
            </a:pPr>
            <a:endParaRPr lang="en-US" dirty="0">
              <a:solidFill>
                <a:srgbClr val="FFFFFF"/>
              </a:solidFill>
            </a:endParaRPr>
          </a:p>
          <a:p>
            <a:pPr marL="228600" indent="-228600">
              <a:spcBef>
                <a:spcPct val="20000"/>
              </a:spcBef>
              <a:buChar char="•"/>
            </a:pPr>
            <a:r>
              <a:rPr lang="en-US" dirty="0"/>
              <a:t>Providing </a:t>
            </a:r>
            <a:r>
              <a:rPr lang="en-US" b="1" dirty="0"/>
              <a:t>opportunities</a:t>
            </a:r>
            <a:r>
              <a:rPr lang="en-US" dirty="0"/>
              <a:t> to practice different aspects of the Self-Assessment process using clearly identified criteria</a:t>
            </a:r>
          </a:p>
          <a:p>
            <a:pPr marL="228600" indent="-228600">
              <a:spcBef>
                <a:spcPct val="20000"/>
              </a:spcBef>
              <a:buChar char="•"/>
            </a:pPr>
            <a:endParaRPr lang="en-US" dirty="0">
              <a:solidFill>
                <a:srgbClr val="FFFFFF"/>
              </a:solidFill>
            </a:endParaRPr>
          </a:p>
          <a:p>
            <a:pPr>
              <a:spcBef>
                <a:spcPct val="20000"/>
              </a:spcBef>
            </a:pPr>
            <a:r>
              <a:rPr lang="en-US" dirty="0"/>
              <a:t>See the </a:t>
            </a:r>
            <a:r>
              <a:rPr lang="en-US" b="1" dirty="0">
                <a:hlinkClick r:id="rId4"/>
              </a:rPr>
              <a:t>SD44 Curriculum Hub</a:t>
            </a:r>
            <a:r>
              <a:rPr lang="en-US" b="1" dirty="0"/>
              <a:t> </a:t>
            </a:r>
            <a:r>
              <a:rPr lang="en-US" dirty="0"/>
              <a:t>for ideas and strategies </a:t>
            </a:r>
          </a:p>
          <a:p>
            <a:pPr marL="228600" indent="-228600">
              <a:spcBef>
                <a:spcPct val="20000"/>
              </a:spcBef>
              <a:buChar char="•"/>
            </a:pPr>
            <a:endParaRPr lang="en-US" dirty="0">
              <a:solidFill>
                <a:srgbClr val="FFFFFF"/>
              </a:solidFill>
            </a:endParaRPr>
          </a:p>
          <a:p>
            <a:pPr marL="228600" lvl="1">
              <a:spcBef>
                <a:spcPct val="20000"/>
              </a:spcBef>
            </a:pPr>
            <a:endParaRPr lang="en-US" dirty="0"/>
          </a:p>
        </p:txBody>
      </p:sp>
      <p:sp>
        <p:nvSpPr>
          <p:cNvPr id="4" name="Slide Number Placeholder 3"/>
          <p:cNvSpPr>
            <a:spLocks noGrp="1"/>
          </p:cNvSpPr>
          <p:nvPr>
            <p:ph type="sldNum" sz="quarter" idx="10"/>
          </p:nvPr>
        </p:nvSpPr>
        <p:spPr/>
        <p:txBody>
          <a:bodyPr/>
          <a:lstStyle/>
          <a:p>
            <a:fld id="{659E46D3-AD39-4DC4-8CF3-B063DD0DBFF0}" type="slidenum">
              <a:rPr lang="en-CA" smtClean="0"/>
              <a:t>14</a:t>
            </a:fld>
            <a:endParaRPr lang="en-CA"/>
          </a:p>
        </p:txBody>
      </p:sp>
    </p:spTree>
    <p:extLst>
      <p:ext uri="{BB962C8B-B14F-4D97-AF65-F5344CB8AC3E}">
        <p14:creationId xmlns:p14="http://schemas.microsoft.com/office/powerpoint/2010/main" val="527168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Sampling of the multiple templates available through the curriculum hub!!!</a:t>
            </a:r>
            <a:endParaRPr lang="en-US" dirty="0"/>
          </a:p>
          <a:p>
            <a:endParaRPr lang="en-US" dirty="0"/>
          </a:p>
          <a:p>
            <a:r>
              <a:rPr lang="en-US" dirty="0"/>
              <a:t>Students need ongoing opportunities to self-assess and to receive feedback on their self-assessments. Self-assessments should be included as part of ongoing assessments with whole group and individual instruction to support their self-assessment skills and their understanding of the CC. Direct instruction around the CC should be integrated into lessons in an authentic way. Different aspects of self-assessment can be integrated on a regular basis to varying degrees and depths. Students should have had the opportunity to work with the templates prior to the completion of the summative self-assessment in May. </a:t>
            </a:r>
          </a:p>
          <a:p>
            <a:pPr marL="228600" indent="-228600">
              <a:spcBef>
                <a:spcPct val="20000"/>
              </a:spcBef>
              <a:buChar char="•"/>
            </a:pPr>
            <a:r>
              <a:rPr lang="en-US" dirty="0"/>
              <a:t>Explain why Self-Assessment is important</a:t>
            </a:r>
          </a:p>
          <a:p>
            <a:pPr marL="228600" indent="-228600">
              <a:spcBef>
                <a:spcPct val="20000"/>
              </a:spcBef>
              <a:buChar char="•"/>
            </a:pPr>
            <a:r>
              <a:rPr lang="en-US" dirty="0" err="1"/>
              <a:t>Honour</a:t>
            </a:r>
            <a:r>
              <a:rPr lang="en-US" dirty="0"/>
              <a:t> that we all approach self-reflection differently</a:t>
            </a:r>
          </a:p>
          <a:p>
            <a:pPr marL="228600" indent="-228600">
              <a:spcBef>
                <a:spcPct val="20000"/>
              </a:spcBef>
              <a:buChar char="•"/>
            </a:pPr>
            <a:r>
              <a:rPr lang="en-US" dirty="0"/>
              <a:t>Address perceptions of Self-Assessment</a:t>
            </a:r>
          </a:p>
          <a:p>
            <a:pPr marL="228600" indent="-228600">
              <a:spcBef>
                <a:spcPct val="20000"/>
              </a:spcBef>
              <a:buChar char="•"/>
            </a:pPr>
            <a:r>
              <a:rPr lang="en-US" dirty="0"/>
              <a:t>Engage in discussions &amp; activities focused on why Self-Assessment is important </a:t>
            </a:r>
          </a:p>
          <a:p>
            <a:pPr marL="228600" indent="-228600">
              <a:spcBef>
                <a:spcPct val="20000"/>
              </a:spcBef>
              <a:buChar char="•"/>
            </a:pPr>
            <a:r>
              <a:rPr lang="en-US" dirty="0"/>
              <a:t>Anticipate that students will respond differently to opportunities for Self-Assessment; some may welcome them, while others may question their worth</a:t>
            </a:r>
          </a:p>
        </p:txBody>
      </p:sp>
      <p:sp>
        <p:nvSpPr>
          <p:cNvPr id="4" name="Slide Number Placeholder 3"/>
          <p:cNvSpPr>
            <a:spLocks noGrp="1"/>
          </p:cNvSpPr>
          <p:nvPr>
            <p:ph type="sldNum" sz="quarter" idx="10"/>
          </p:nvPr>
        </p:nvSpPr>
        <p:spPr/>
        <p:txBody>
          <a:bodyPr/>
          <a:lstStyle/>
          <a:p>
            <a:fld id="{659E46D3-AD39-4DC4-8CF3-B063DD0DBFF0}" type="slidenum">
              <a:rPr lang="en-CA" smtClean="0"/>
              <a:t>15</a:t>
            </a:fld>
            <a:endParaRPr lang="en-CA"/>
          </a:p>
        </p:txBody>
      </p:sp>
    </p:spTree>
    <p:extLst>
      <p:ext uri="{BB962C8B-B14F-4D97-AF65-F5344CB8AC3E}">
        <p14:creationId xmlns:p14="http://schemas.microsoft.com/office/powerpoint/2010/main" val="332243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9E46D3-AD39-4DC4-8CF3-B063DD0DBFF0}" type="slidenum">
              <a:rPr lang="en-CA" smtClean="0"/>
              <a:t>16</a:t>
            </a:fld>
            <a:endParaRPr lang="en-CA"/>
          </a:p>
        </p:txBody>
      </p:sp>
    </p:spTree>
    <p:extLst>
      <p:ext uri="{BB962C8B-B14F-4D97-AF65-F5344CB8AC3E}">
        <p14:creationId xmlns:p14="http://schemas.microsoft.com/office/powerpoint/2010/main" val="637513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HUB, you will find many different CC templates. They are in a developmental sequence and teachers </a:t>
            </a:r>
            <a:r>
              <a:rPr lang="en-US" baseline="0" dirty="0" err="1" smtClean="0"/>
              <a:t>aRE</a:t>
            </a:r>
            <a:r>
              <a:rPr lang="en-US" baseline="0" dirty="0" smtClean="0"/>
              <a:t> welcome to choose and modify any of the documents to suit their needs and their students. </a:t>
            </a:r>
          </a:p>
          <a:p>
            <a:endParaRPr lang="en-US" baseline="0" dirty="0" smtClean="0"/>
          </a:p>
          <a:p>
            <a:r>
              <a:rPr lang="en-US" baseline="0" dirty="0" smtClean="0"/>
              <a:t>All students will be able to complete a self-assessment and provide evidence of this. What this looks like for each student will be a little bit different, some students will require additional support e.g. EA support and evidence provided as part of the template can be varied. </a:t>
            </a:r>
            <a:endParaRPr lang="en-US" dirty="0" smtClean="0"/>
          </a:p>
          <a:p>
            <a:endParaRPr lang="en-CA" dirty="0"/>
          </a:p>
        </p:txBody>
      </p:sp>
      <p:sp>
        <p:nvSpPr>
          <p:cNvPr id="4" name="Slide Number Placeholder 3"/>
          <p:cNvSpPr>
            <a:spLocks noGrp="1"/>
          </p:cNvSpPr>
          <p:nvPr>
            <p:ph type="sldNum" sz="quarter" idx="10"/>
          </p:nvPr>
        </p:nvSpPr>
        <p:spPr/>
        <p:txBody>
          <a:bodyPr/>
          <a:lstStyle/>
          <a:p>
            <a:fld id="{659E46D3-AD39-4DC4-8CF3-B063DD0DBFF0}" type="slidenum">
              <a:rPr lang="en-CA" smtClean="0"/>
              <a:t>17</a:t>
            </a:fld>
            <a:endParaRPr lang="en-CA"/>
          </a:p>
        </p:txBody>
      </p:sp>
    </p:spTree>
    <p:extLst>
      <p:ext uri="{BB962C8B-B14F-4D97-AF65-F5344CB8AC3E}">
        <p14:creationId xmlns:p14="http://schemas.microsoft.com/office/powerpoint/2010/main" val="1768149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6C2117B5-4C4F-F542-86D6-BF0CFD07F91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2644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9E46D3-AD39-4DC4-8CF3-B063DD0DBFF0}" type="slidenum">
              <a:rPr lang="en-CA" smtClean="0"/>
              <a:t>19</a:t>
            </a:fld>
            <a:endParaRPr lang="en-CA"/>
          </a:p>
        </p:txBody>
      </p:sp>
    </p:spTree>
    <p:extLst>
      <p:ext uri="{BB962C8B-B14F-4D97-AF65-F5344CB8AC3E}">
        <p14:creationId xmlns:p14="http://schemas.microsoft.com/office/powerpoint/2010/main" val="189555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Note: Current</a:t>
            </a:r>
            <a:r>
              <a:rPr lang="en-US" baseline="0" dirty="0">
                <a:latin typeface="Calibri"/>
              </a:rPr>
              <a:t> grade 8s have some of this language whereas </a:t>
            </a:r>
            <a:r>
              <a:rPr lang="en-US" dirty="0">
                <a:latin typeface="Calibri"/>
              </a:rPr>
              <a:t>grades </a:t>
            </a:r>
            <a:r>
              <a:rPr lang="en-US" baseline="0" dirty="0">
                <a:latin typeface="Calibri"/>
              </a:rPr>
              <a:t>9-12 will require more explicit instruction to build awareness and understanding.</a:t>
            </a:r>
            <a:r>
              <a:rPr lang="en-US" dirty="0">
                <a:latin typeface="Calibri"/>
              </a:rPr>
              <a:t> </a:t>
            </a:r>
          </a:p>
        </p:txBody>
      </p:sp>
      <p:sp>
        <p:nvSpPr>
          <p:cNvPr id="4" name="Slide Number Placeholder 3"/>
          <p:cNvSpPr>
            <a:spLocks noGrp="1"/>
          </p:cNvSpPr>
          <p:nvPr>
            <p:ph type="sldNum" sz="quarter" idx="10"/>
          </p:nvPr>
        </p:nvSpPr>
        <p:spPr/>
        <p:txBody>
          <a:bodyPr/>
          <a:lstStyle/>
          <a:p>
            <a:fld id="{6C2117B5-4C4F-F542-86D6-BF0CFD07F91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09529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9E46D3-AD39-4DC4-8CF3-B063DD0DBFF0}" type="slidenum">
              <a:rPr lang="en-CA" smtClean="0"/>
              <a:t>20</a:t>
            </a:fld>
            <a:endParaRPr lang="en-CA"/>
          </a:p>
        </p:txBody>
      </p:sp>
    </p:spTree>
    <p:extLst>
      <p:ext uri="{BB962C8B-B14F-4D97-AF65-F5344CB8AC3E}">
        <p14:creationId xmlns:p14="http://schemas.microsoft.com/office/powerpoint/2010/main" val="294013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9E46D3-AD39-4DC4-8CF3-B063DD0DBFF0}" type="slidenum">
              <a:rPr lang="en-CA" smtClean="0"/>
              <a:t>21</a:t>
            </a:fld>
            <a:endParaRPr lang="en-CA"/>
          </a:p>
        </p:txBody>
      </p:sp>
    </p:spTree>
    <p:extLst>
      <p:ext uri="{BB962C8B-B14F-4D97-AF65-F5344CB8AC3E}">
        <p14:creationId xmlns:p14="http://schemas.microsoft.com/office/powerpoint/2010/main" val="34407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Students will self-assess on all three Core Competencies across all subjects in May. They will upload one summative template that showcases reflection with evidence of how they situate themselves in relation to the Core Competencies.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spcAft>
                <a:spcPts val="600"/>
              </a:spcAft>
            </a:pPr>
            <a:r>
              <a:rPr lang="en-CA" dirty="0" smtClean="0"/>
              <a:t>School chooses a tool for Summative Self-Assessment</a:t>
            </a:r>
          </a:p>
          <a:p>
            <a:pPr>
              <a:spcAft>
                <a:spcPts val="600"/>
              </a:spcAft>
            </a:pPr>
            <a:r>
              <a:rPr lang="en-CA" dirty="0" smtClean="0"/>
              <a:t>All students complete a Self-Assessment tool based upon their growth over the year</a:t>
            </a:r>
          </a:p>
          <a:p>
            <a:pPr>
              <a:spcAft>
                <a:spcPts val="600"/>
              </a:spcAft>
            </a:pPr>
            <a:r>
              <a:rPr lang="en-CA" dirty="0" smtClean="0"/>
              <a:t>Student reflect on all three  core competencies</a:t>
            </a:r>
          </a:p>
          <a:p>
            <a:pPr>
              <a:spcAft>
                <a:spcPts val="600"/>
              </a:spcAft>
            </a:pPr>
            <a:r>
              <a:rPr lang="en-CA" dirty="0" smtClean="0"/>
              <a:t>Evidence should be shared with parents  </a:t>
            </a:r>
          </a:p>
          <a:p>
            <a:pPr>
              <a:spcAft>
                <a:spcPts val="600"/>
              </a:spcAft>
            </a:pPr>
            <a:r>
              <a:rPr lang="en-CA" dirty="0" smtClean="0"/>
              <a:t>Parents review the reflection </a:t>
            </a:r>
            <a:endParaRPr lang="en-CA" dirty="0"/>
          </a:p>
        </p:txBody>
      </p:sp>
      <p:sp>
        <p:nvSpPr>
          <p:cNvPr id="4" name="Slide Number Placeholder 3"/>
          <p:cNvSpPr>
            <a:spLocks noGrp="1"/>
          </p:cNvSpPr>
          <p:nvPr>
            <p:ph type="sldNum" sz="quarter" idx="10"/>
          </p:nvPr>
        </p:nvSpPr>
        <p:spPr/>
        <p:txBody>
          <a:bodyPr/>
          <a:lstStyle/>
          <a:p>
            <a:fld id="{6C2117B5-4C4F-F542-86D6-BF0CFD07F91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2123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Review</a:t>
            </a:r>
            <a:r>
              <a:rPr lang="en-US" baseline="0">
                <a:latin typeface="Calibri"/>
              </a:rPr>
              <a:t> of Notice </a:t>
            </a:r>
            <a:r>
              <a:rPr lang="en-US">
                <a:latin typeface="Calibri"/>
              </a:rPr>
              <a:t>it, Name</a:t>
            </a:r>
            <a:r>
              <a:rPr lang="en-US" baseline="0">
                <a:latin typeface="Calibri"/>
              </a:rPr>
              <a:t> it</a:t>
            </a:r>
            <a:r>
              <a:rPr lang="en-US">
                <a:latin typeface="Calibri"/>
              </a:rPr>
              <a:t>, Nurture</a:t>
            </a:r>
            <a:r>
              <a:rPr lang="en-US" baseline="0">
                <a:latin typeface="Calibri"/>
              </a:rPr>
              <a:t> it</a:t>
            </a:r>
          </a:p>
          <a:p>
            <a:endParaRPr lang="en-US">
              <a:solidFill>
                <a:srgbClr val="000000"/>
              </a:solidFill>
              <a:latin typeface="Calibri"/>
            </a:endParaRPr>
          </a:p>
          <a:p>
            <a:r>
              <a:rPr lang="en-US">
                <a:latin typeface="Calibri"/>
              </a:rPr>
              <a:t>This is a continuum. We are at different places along</a:t>
            </a:r>
            <a:r>
              <a:rPr lang="en-US" baseline="0">
                <a:latin typeface="Calibri"/>
              </a:rPr>
              <a:t> this continuum. </a:t>
            </a:r>
            <a:endParaRPr lang="en-US">
              <a:latin typeface="Calibri"/>
            </a:endParaRPr>
          </a:p>
          <a:p>
            <a:r>
              <a:rPr lang="en-US" baseline="0">
                <a:latin typeface="Calibri"/>
              </a:rPr>
              <a:t>We are moving towards the nurturing </a:t>
            </a:r>
            <a:r>
              <a:rPr lang="en-US">
                <a:latin typeface="Calibri"/>
              </a:rPr>
              <a:t>and development of the</a:t>
            </a:r>
            <a:r>
              <a:rPr lang="en-US" baseline="0">
                <a:latin typeface="Calibri"/>
              </a:rPr>
              <a:t> core </a:t>
            </a:r>
            <a:r>
              <a:rPr lang="en-US">
                <a:latin typeface="Calibri"/>
              </a:rPr>
              <a:t>competencies in our daily practice. </a:t>
            </a:r>
            <a:endParaRPr lang="en-US"/>
          </a:p>
        </p:txBody>
      </p:sp>
      <p:sp>
        <p:nvSpPr>
          <p:cNvPr id="4" name="Slide Number Placeholder 3"/>
          <p:cNvSpPr>
            <a:spLocks noGrp="1"/>
          </p:cNvSpPr>
          <p:nvPr>
            <p:ph type="sldNum" sz="quarter" idx="10"/>
          </p:nvPr>
        </p:nvSpPr>
        <p:spPr/>
        <p:txBody>
          <a:bodyPr/>
          <a:lstStyle/>
          <a:p>
            <a:fld id="{6C2117B5-4C4F-F542-86D6-BF0CFD07F91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9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smtClean="0"/>
              <a:t>Posters are meant to act as a prompt for both the teacher and the students.</a:t>
            </a:r>
          </a:p>
          <a:p>
            <a:pPr>
              <a:spcBef>
                <a:spcPct val="20000"/>
              </a:spcBef>
            </a:pPr>
            <a:endParaRPr lang="en-US" dirty="0" smtClean="0"/>
          </a:p>
          <a:p>
            <a:pPr marL="228600" indent="-228600">
              <a:spcBef>
                <a:spcPct val="20000"/>
              </a:spcBef>
              <a:buChar char="•"/>
            </a:pPr>
            <a:r>
              <a:rPr lang="en-CA" dirty="0" smtClean="0"/>
              <a:t>Teachers develop familiarity with and awareness of Core Competencies so they “notice” when students or they themselves are demonstrating an aspect of the Core Competencies</a:t>
            </a:r>
            <a:endParaRPr lang="en-US" dirty="0" smtClean="0"/>
          </a:p>
          <a:p>
            <a:pPr marL="228600" indent="-228600">
              <a:spcBef>
                <a:spcPct val="20000"/>
              </a:spcBef>
              <a:buChar char="•"/>
            </a:pPr>
            <a:r>
              <a:rPr lang="en-CA" dirty="0" smtClean="0"/>
              <a:t>Teachers identify the Core Competencies in units and lessons they are already teaching</a:t>
            </a:r>
            <a:endParaRPr lang="en-US" dirty="0" smtClean="0"/>
          </a:p>
          <a:p>
            <a:pPr marL="228600" indent="-228600">
              <a:spcBef>
                <a:spcPct val="20000"/>
              </a:spcBef>
              <a:buChar char="•"/>
            </a:pPr>
            <a:r>
              <a:rPr lang="en-CA" dirty="0" smtClean="0"/>
              <a:t>Teachers deliberately link the Core Competencies and the work to students during a classroom activity  </a:t>
            </a:r>
            <a:endParaRPr lang="en-US" dirty="0" smtClean="0"/>
          </a:p>
          <a:p>
            <a:endParaRPr lang="en-US" dirty="0"/>
          </a:p>
        </p:txBody>
      </p:sp>
      <p:sp>
        <p:nvSpPr>
          <p:cNvPr id="4" name="Slide Number Placeholder 3"/>
          <p:cNvSpPr>
            <a:spLocks noGrp="1"/>
          </p:cNvSpPr>
          <p:nvPr>
            <p:ph type="sldNum" sz="quarter" idx="10"/>
          </p:nvPr>
        </p:nvSpPr>
        <p:spPr/>
        <p:txBody>
          <a:bodyPr/>
          <a:lstStyle/>
          <a:p>
            <a:fld id="{2BEFC3DE-9382-814A-80B0-FD6F17AA0E1D}" type="slidenum">
              <a:rPr lang="en-US" smtClean="0"/>
              <a:t>5</a:t>
            </a:fld>
            <a:endParaRPr lang="en-US"/>
          </a:p>
        </p:txBody>
      </p:sp>
    </p:spTree>
    <p:extLst>
      <p:ext uri="{BB962C8B-B14F-4D97-AF65-F5344CB8AC3E}">
        <p14:creationId xmlns:p14="http://schemas.microsoft.com/office/powerpoint/2010/main" val="1298855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rPr>
              <a:t>Reflect upon your practice</a:t>
            </a:r>
          </a:p>
          <a:p>
            <a:endParaRPr lang="en-US" dirty="0">
              <a:latin typeface="Calibri"/>
            </a:endParaRPr>
          </a:p>
          <a:p>
            <a:r>
              <a:rPr lang="en-US" dirty="0">
                <a:latin typeface="Calibri"/>
              </a:rPr>
              <a:t>Focus on how you as a professional are developing your awareness of your own practice. Where do you notice that you are already integrating/teaching/modelling the Core Competencies? </a:t>
            </a:r>
          </a:p>
          <a:p>
            <a:endParaRPr lang="en-US" dirty="0">
              <a:latin typeface="Calibri"/>
            </a:endParaRPr>
          </a:p>
          <a:p>
            <a:r>
              <a:rPr lang="en-US" dirty="0">
                <a:latin typeface="Calibri"/>
              </a:rPr>
              <a:t>Extension: Where do you notice students demonstrating aspects of the core competencies? When are they using the language? What connections do you see?</a:t>
            </a:r>
          </a:p>
        </p:txBody>
      </p:sp>
      <p:sp>
        <p:nvSpPr>
          <p:cNvPr id="4" name="Slide Number Placeholder 3"/>
          <p:cNvSpPr>
            <a:spLocks noGrp="1"/>
          </p:cNvSpPr>
          <p:nvPr>
            <p:ph type="sldNum" sz="quarter" idx="10"/>
          </p:nvPr>
        </p:nvSpPr>
        <p:spPr/>
        <p:txBody>
          <a:bodyPr/>
          <a:lstStyle/>
          <a:p>
            <a:fld id="{6C2117B5-4C4F-F542-86D6-BF0CFD07F91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405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CA" dirty="0" smtClean="0"/>
              <a:t>Seek </a:t>
            </a:r>
            <a:r>
              <a:rPr lang="en-CA" dirty="0"/>
              <a:t>to standardize the language of the Core Competencies</a:t>
            </a:r>
            <a:endParaRPr lang="en-US" dirty="0"/>
          </a:p>
          <a:p>
            <a:pPr marL="457200" indent="-457200">
              <a:spcBef>
                <a:spcPct val="20000"/>
              </a:spcBef>
              <a:buChar char="•"/>
            </a:pPr>
            <a:r>
              <a:rPr lang="en-CA" dirty="0"/>
              <a:t>Use the same language to describe the Core Competencies </a:t>
            </a:r>
            <a:endParaRPr lang="en-US" dirty="0"/>
          </a:p>
          <a:p>
            <a:pPr marL="457200" indent="-457200">
              <a:spcBef>
                <a:spcPct val="20000"/>
              </a:spcBef>
              <a:buChar char="•"/>
            </a:pPr>
            <a:r>
              <a:rPr lang="en-CA" dirty="0"/>
              <a:t>Students should hear the same language from class to class</a:t>
            </a:r>
          </a:p>
          <a:p>
            <a:pPr marL="457200" indent="-457200">
              <a:spcBef>
                <a:spcPct val="20000"/>
              </a:spcBef>
              <a:buChar char="•"/>
            </a:pPr>
            <a:r>
              <a:rPr lang="en-US" dirty="0">
                <a:solidFill>
                  <a:srgbClr val="FFFFFF"/>
                </a:solidFill>
              </a:rPr>
              <a:t>Teachers can develop the habit of modelling and identifying the Core Competencies in their current work</a:t>
            </a:r>
          </a:p>
          <a:p>
            <a:pPr marL="457200" indent="-457200">
              <a:spcBef>
                <a:spcPct val="20000"/>
              </a:spcBef>
              <a:buChar char="•"/>
            </a:pPr>
            <a:endParaRPr lang="en-US" dirty="0">
              <a:solidFill>
                <a:srgbClr val="FFFFFF"/>
              </a:solidFill>
            </a:endParaRPr>
          </a:p>
          <a:p>
            <a:pPr marL="457200" indent="-457200">
              <a:spcBef>
                <a:spcPct val="20000"/>
              </a:spcBef>
              <a:buChar char="•"/>
            </a:pPr>
            <a:r>
              <a:rPr lang="en-US" dirty="0">
                <a:solidFill>
                  <a:srgbClr val="FFFFFF"/>
                </a:solidFill>
              </a:rPr>
              <a:t>Point out to students the specific proficiencies being demonstrated</a:t>
            </a:r>
            <a:endParaRPr lang="en-CA" dirty="0"/>
          </a:p>
        </p:txBody>
      </p:sp>
      <p:sp>
        <p:nvSpPr>
          <p:cNvPr id="4" name="Slide Number Placeholder 3"/>
          <p:cNvSpPr>
            <a:spLocks noGrp="1"/>
          </p:cNvSpPr>
          <p:nvPr>
            <p:ph type="sldNum" sz="quarter" idx="10"/>
          </p:nvPr>
        </p:nvSpPr>
        <p:spPr/>
        <p:txBody>
          <a:bodyPr/>
          <a:lstStyle/>
          <a:p>
            <a:fld id="{2BEFC3DE-9382-814A-80B0-FD6F17AA0E1D}" type="slidenum">
              <a:rPr lang="en-US" smtClean="0"/>
              <a:t>7</a:t>
            </a:fld>
            <a:endParaRPr lang="en-US"/>
          </a:p>
        </p:txBody>
      </p:sp>
    </p:spTree>
    <p:extLst>
      <p:ext uri="{BB962C8B-B14F-4D97-AF65-F5344CB8AC3E}">
        <p14:creationId xmlns:p14="http://schemas.microsoft.com/office/powerpoint/2010/main" val="138204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it, be specific in labelling it and draw connections to the CC.</a:t>
            </a:r>
          </a:p>
          <a:p>
            <a:r>
              <a:rPr lang="en-US" dirty="0"/>
              <a:t>Consider in planning how you can do this.</a:t>
            </a:r>
          </a:p>
          <a:p>
            <a:r>
              <a:rPr lang="en-US" dirty="0"/>
              <a:t>Ask students to identify when they notice aspects of the Core Competencies in themselves and others.</a:t>
            </a:r>
          </a:p>
          <a:p>
            <a:endParaRPr lang="en-US" dirty="0"/>
          </a:p>
          <a:p>
            <a:pPr marL="571500" indent="-571500">
              <a:buChar char="•"/>
            </a:pPr>
            <a:r>
              <a:rPr lang="en-CA" dirty="0"/>
              <a:t>Unit planning?</a:t>
            </a:r>
            <a:endParaRPr lang="en-US" dirty="0"/>
          </a:p>
          <a:p>
            <a:pPr marL="571500" indent="-571500">
              <a:buChar char="•"/>
            </a:pPr>
            <a:r>
              <a:rPr lang="en-CA" dirty="0"/>
              <a:t>Lesson planning?</a:t>
            </a:r>
            <a:endParaRPr lang="en-US" dirty="0"/>
          </a:p>
          <a:p>
            <a:pPr marL="571500" indent="-571500">
              <a:buChar char="•"/>
            </a:pPr>
            <a:r>
              <a:rPr lang="en-CA" dirty="0"/>
              <a:t>Key visuals?</a:t>
            </a:r>
            <a:endParaRPr lang="en-US" dirty="0"/>
          </a:p>
          <a:p>
            <a:endParaRPr lang="en-CA" dirty="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6C2117B5-4C4F-F542-86D6-BF0CFD07F91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3030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CA" dirty="0" smtClean="0"/>
              <a:t>Seek </a:t>
            </a:r>
            <a:r>
              <a:rPr lang="en-CA" dirty="0"/>
              <a:t>to standardize the language of the Core Competencies</a:t>
            </a:r>
            <a:endParaRPr lang="en-US" dirty="0"/>
          </a:p>
          <a:p>
            <a:pPr marL="457200" indent="-457200">
              <a:spcBef>
                <a:spcPct val="20000"/>
              </a:spcBef>
              <a:buChar char="•"/>
            </a:pPr>
            <a:r>
              <a:rPr lang="en-CA" dirty="0"/>
              <a:t>Use the same language to describe the Core Competencies </a:t>
            </a:r>
            <a:endParaRPr lang="en-US" dirty="0"/>
          </a:p>
          <a:p>
            <a:pPr marL="457200" indent="-457200">
              <a:spcBef>
                <a:spcPct val="20000"/>
              </a:spcBef>
              <a:buChar char="•"/>
            </a:pPr>
            <a:r>
              <a:rPr lang="en-CA" dirty="0"/>
              <a:t>Students should hear the same language from class to class</a:t>
            </a:r>
          </a:p>
          <a:p>
            <a:pPr marL="457200" indent="-457200">
              <a:spcBef>
                <a:spcPct val="20000"/>
              </a:spcBef>
              <a:buChar char="•"/>
            </a:pPr>
            <a:r>
              <a:rPr lang="en-US" dirty="0"/>
              <a:t>Teachers can develop the habit of modelling and identifying the Core Competencies in their current work</a:t>
            </a:r>
          </a:p>
          <a:p>
            <a:pPr marL="457200" indent="-457200">
              <a:spcBef>
                <a:spcPct val="20000"/>
              </a:spcBef>
              <a:buChar char="•"/>
            </a:pPr>
            <a:r>
              <a:rPr lang="en-US" dirty="0"/>
              <a:t>Plan for and facilitate meaningful opportunities for students to develop their understanding and self-assessment of the Core Competencies</a:t>
            </a:r>
          </a:p>
          <a:p>
            <a:pPr marL="457200" indent="-457200">
              <a:spcBef>
                <a:spcPct val="20000"/>
              </a:spcBef>
              <a:buChar char="•"/>
            </a:pPr>
            <a:r>
              <a:rPr lang="en-US" dirty="0"/>
              <a:t>Provide regular and ongoing feedback to students to support their development</a:t>
            </a:r>
          </a:p>
          <a:p>
            <a:pPr marL="457200" indent="-457200">
              <a:spcBef>
                <a:spcPct val="20000"/>
              </a:spcBef>
              <a:buChar char="•"/>
            </a:pPr>
            <a:r>
              <a:rPr lang="en-US" dirty="0"/>
              <a:t>Point out to students the specific proficiencies being demonstrated</a:t>
            </a:r>
            <a:endParaRPr lang="en-CA" dirty="0"/>
          </a:p>
        </p:txBody>
      </p:sp>
      <p:sp>
        <p:nvSpPr>
          <p:cNvPr id="4" name="Slide Number Placeholder 3"/>
          <p:cNvSpPr>
            <a:spLocks noGrp="1"/>
          </p:cNvSpPr>
          <p:nvPr>
            <p:ph type="sldNum" sz="quarter" idx="10"/>
          </p:nvPr>
        </p:nvSpPr>
        <p:spPr/>
        <p:txBody>
          <a:bodyPr/>
          <a:lstStyle/>
          <a:p>
            <a:fld id="{2BEFC3DE-9382-814A-80B0-FD6F17AA0E1D}" type="slidenum">
              <a:rPr lang="en-US" smtClean="0"/>
              <a:t>9</a:t>
            </a:fld>
            <a:endParaRPr lang="en-US"/>
          </a:p>
        </p:txBody>
      </p:sp>
    </p:spTree>
    <p:extLst>
      <p:ext uri="{BB962C8B-B14F-4D97-AF65-F5344CB8AC3E}">
        <p14:creationId xmlns:p14="http://schemas.microsoft.com/office/powerpoint/2010/main" val="3766098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ctrTitle"/>
          </p:nvPr>
        </p:nvSpPr>
        <p:spPr>
          <a:xfrm>
            <a:off x="228600" y="3517750"/>
            <a:ext cx="8686800" cy="731520"/>
          </a:xfrm>
        </p:spPr>
        <p:txBody>
          <a:bodyPr/>
          <a:lstStyle>
            <a:lvl1pPr>
              <a:lnSpc>
                <a:spcPts val="4400"/>
              </a:lnSpc>
              <a:defRPr b="0">
                <a:solidFill>
                  <a:schemeClr val="bg1"/>
                </a:solidFill>
              </a:defRPr>
            </a:lvl1pPr>
          </a:lstStyle>
          <a:p>
            <a:r>
              <a:rPr lang="en-US"/>
              <a:t>Click to edit Master title style</a:t>
            </a:r>
            <a:endParaRPr lang="en-CA"/>
          </a:p>
        </p:txBody>
      </p:sp>
      <p:sp>
        <p:nvSpPr>
          <p:cNvPr id="3" name="Subtitle 2"/>
          <p:cNvSpPr>
            <a:spLocks noGrp="1"/>
          </p:cNvSpPr>
          <p:nvPr>
            <p:ph type="subTitle" idx="1"/>
          </p:nvPr>
        </p:nvSpPr>
        <p:spPr>
          <a:xfrm>
            <a:off x="228599" y="4123759"/>
            <a:ext cx="8686800" cy="685805"/>
          </a:xfrm>
        </p:spPr>
        <p:txBody>
          <a:bodyPr/>
          <a:lstStyle>
            <a:lvl1pPr marL="0" indent="0" algn="l">
              <a:lnSpc>
                <a:spcPts val="4400"/>
              </a:lnSpc>
              <a:spcBef>
                <a:spcPts val="0"/>
              </a:spcBef>
              <a:buNone/>
              <a:defRPr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1485" y="323682"/>
            <a:ext cx="2353260" cy="1310754"/>
          </a:xfrm>
          <a:prstGeom prst="rect">
            <a:avLst/>
          </a:prstGeom>
        </p:spPr>
      </p:pic>
    </p:spTree>
    <p:extLst>
      <p:ext uri="{BB962C8B-B14F-4D97-AF65-F5344CB8AC3E}">
        <p14:creationId xmlns:p14="http://schemas.microsoft.com/office/powerpoint/2010/main" val="293071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Line 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a:t>Click icon to insert picture</a:t>
            </a:r>
          </a:p>
        </p:txBody>
      </p:sp>
      <p:sp>
        <p:nvSpPr>
          <p:cNvPr id="5"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a:t>Two Line Heading</a:t>
            </a:r>
            <a:br>
              <a:rPr lang="en-US"/>
            </a:br>
            <a:r>
              <a:rPr lang="en-US"/>
              <a:t>Slide Title</a:t>
            </a:r>
            <a:endParaRPr lang="en-CA"/>
          </a:p>
        </p:txBody>
      </p:sp>
    </p:spTree>
    <p:extLst>
      <p:ext uri="{BB962C8B-B14F-4D97-AF65-F5344CB8AC3E}">
        <p14:creationId xmlns:p14="http://schemas.microsoft.com/office/powerpoint/2010/main" val="327336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 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a:t>Slide Title</a:t>
            </a:r>
            <a:endParaRPr lang="en-CA"/>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a:t>Click icon to insert picture</a:t>
            </a:r>
          </a:p>
        </p:txBody>
      </p:sp>
    </p:spTree>
    <p:extLst>
      <p:ext uri="{BB962C8B-B14F-4D97-AF65-F5344CB8AC3E}">
        <p14:creationId xmlns:p14="http://schemas.microsoft.com/office/powerpoint/2010/main" val="1917189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 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102" y="1424940"/>
            <a:ext cx="4200912" cy="2689860"/>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6687 w 5259705"/>
              <a:gd name="connsiteY0" fmla="*/ 0 h 5419387"/>
              <a:gd name="connsiteX1" fmla="*/ 5259705 w 5259705"/>
              <a:gd name="connsiteY1" fmla="*/ 9188 h 5419387"/>
              <a:gd name="connsiteX2" fmla="*/ 5257800 w 5259705"/>
              <a:gd name="connsiteY2" fmla="*/ 5419387 h 5419387"/>
              <a:gd name="connsiteX3" fmla="*/ 0 w 5259705"/>
              <a:gd name="connsiteY3" fmla="*/ 5419387 h 5419387"/>
              <a:gd name="connsiteX4" fmla="*/ 6687 w 5259705"/>
              <a:gd name="connsiteY4" fmla="*/ 0 h 5419387"/>
              <a:gd name="connsiteX0" fmla="*/ 6687 w 5264487"/>
              <a:gd name="connsiteY0" fmla="*/ 197672 h 5617059"/>
              <a:gd name="connsiteX1" fmla="*/ 5264487 w 5264487"/>
              <a:gd name="connsiteY1" fmla="*/ 0 h 5617059"/>
              <a:gd name="connsiteX2" fmla="*/ 5257800 w 5264487"/>
              <a:gd name="connsiteY2" fmla="*/ 5617059 h 5617059"/>
              <a:gd name="connsiteX3" fmla="*/ 0 w 5264487"/>
              <a:gd name="connsiteY3" fmla="*/ 5617059 h 5617059"/>
              <a:gd name="connsiteX4" fmla="*/ 6687 w 5264487"/>
              <a:gd name="connsiteY4" fmla="*/ 197672 h 5617059"/>
              <a:gd name="connsiteX0" fmla="*/ 0 w 5276927"/>
              <a:gd name="connsiteY0" fmla="*/ 197672 h 5617059"/>
              <a:gd name="connsiteX1" fmla="*/ 5276927 w 5276927"/>
              <a:gd name="connsiteY1" fmla="*/ 0 h 5617059"/>
              <a:gd name="connsiteX2" fmla="*/ 5270240 w 5276927"/>
              <a:gd name="connsiteY2" fmla="*/ 5617059 h 5617059"/>
              <a:gd name="connsiteX3" fmla="*/ 12440 w 5276927"/>
              <a:gd name="connsiteY3" fmla="*/ 5617059 h 5617059"/>
              <a:gd name="connsiteX4" fmla="*/ 0 w 5276927"/>
              <a:gd name="connsiteY4" fmla="*/ 197672 h 5617059"/>
              <a:gd name="connsiteX0" fmla="*/ 0 w 5272145"/>
              <a:gd name="connsiteY0" fmla="*/ 181760 h 5617059"/>
              <a:gd name="connsiteX1" fmla="*/ 5272145 w 5272145"/>
              <a:gd name="connsiteY1" fmla="*/ 0 h 5617059"/>
              <a:gd name="connsiteX2" fmla="*/ 5265458 w 5272145"/>
              <a:gd name="connsiteY2" fmla="*/ 5617059 h 5617059"/>
              <a:gd name="connsiteX3" fmla="*/ 7658 w 5272145"/>
              <a:gd name="connsiteY3" fmla="*/ 5617059 h 5617059"/>
              <a:gd name="connsiteX4" fmla="*/ 0 w 5272145"/>
              <a:gd name="connsiteY4" fmla="*/ 181760 h 5617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145" h="5617059">
                <a:moveTo>
                  <a:pt x="0" y="181760"/>
                </a:moveTo>
                <a:lnTo>
                  <a:pt x="5272145" y="0"/>
                </a:lnTo>
                <a:lnTo>
                  <a:pt x="5265458" y="5617059"/>
                </a:lnTo>
                <a:lnTo>
                  <a:pt x="7658" y="5617059"/>
                </a:lnTo>
                <a:cubicBezTo>
                  <a:pt x="3511" y="3810597"/>
                  <a:pt x="4147" y="1988222"/>
                  <a:pt x="0" y="181760"/>
                </a:cubicBezTo>
                <a:close/>
              </a:path>
            </a:pathLst>
          </a:custGeom>
        </p:spPr>
        <p:txBody>
          <a:bodyPr anchor="ctr"/>
          <a:lstStyle>
            <a:lvl1pPr algn="ctr">
              <a:defRPr/>
            </a:lvl1pPr>
          </a:lstStyle>
          <a:p>
            <a:r>
              <a:rPr lang="en-CA"/>
              <a:t>Click icon to insert picture</a:t>
            </a:r>
          </a:p>
        </p:txBody>
      </p:sp>
      <p:sp>
        <p:nvSpPr>
          <p:cNvPr id="4" name="Content Placeholder 3"/>
          <p:cNvSpPr>
            <a:spLocks noGrp="1"/>
          </p:cNvSpPr>
          <p:nvPr>
            <p:ph sz="half" idx="2" hasCustomPrompt="1"/>
          </p:nvPr>
        </p:nvSpPr>
        <p:spPr>
          <a:xfrm>
            <a:off x="4307540" y="1887070"/>
            <a:ext cx="457200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If you need to show multiple photos, try grouping them together. (Right-click images to change pictures). If images change size after inserting, right-click the slide thumbnail and reapply the current layout to fix them.</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5" name="Picture Placeholder 4"/>
          <p:cNvSpPr>
            <a:spLocks noGrp="1"/>
          </p:cNvSpPr>
          <p:nvPr>
            <p:ph type="pic" sz="quarter" idx="17" hasCustomPrompt="1"/>
          </p:nvPr>
        </p:nvSpPr>
        <p:spPr>
          <a:xfrm>
            <a:off x="-1" y="4114800"/>
            <a:ext cx="4189483" cy="2743200"/>
          </a:xfrm>
        </p:spPr>
        <p:txBody>
          <a:bodyPr anchor="ctr"/>
          <a:lstStyle>
            <a:lvl1pPr algn="ctr">
              <a:defRPr/>
            </a:lvl1pPr>
          </a:lstStyle>
          <a:p>
            <a:r>
              <a:rPr lang="en-CA"/>
              <a:t>Click icon to insert picture</a:t>
            </a:r>
          </a:p>
        </p:txBody>
      </p:sp>
      <p:sp>
        <p:nvSpPr>
          <p:cNvPr id="7"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a:t>Two Line Heading</a:t>
            </a:r>
            <a:br>
              <a:rPr lang="en-US"/>
            </a:br>
            <a:r>
              <a:rPr lang="en-US"/>
              <a:t>Slide Title</a:t>
            </a:r>
            <a:endParaRPr lang="en-CA"/>
          </a:p>
        </p:txBody>
      </p:sp>
    </p:spTree>
    <p:extLst>
      <p:ext uri="{BB962C8B-B14F-4D97-AF65-F5344CB8AC3E}">
        <p14:creationId xmlns:p14="http://schemas.microsoft.com/office/powerpoint/2010/main" val="1621864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5" name="Title 1"/>
          <p:cNvSpPr>
            <a:spLocks noGrp="1"/>
          </p:cNvSpPr>
          <p:nvPr>
            <p:ph type="title" hasCustomPrompt="1"/>
          </p:nvPr>
        </p:nvSpPr>
        <p:spPr>
          <a:xfrm>
            <a:off x="228600" y="407895"/>
            <a:ext cx="7635240" cy="914400"/>
          </a:xfrm>
        </p:spPr>
        <p:txBody>
          <a:bodyPr/>
          <a:lstStyle>
            <a:lvl1pPr>
              <a:lnSpc>
                <a:spcPts val="4400"/>
              </a:lnSpc>
              <a:defRPr>
                <a:solidFill>
                  <a:schemeClr val="bg1"/>
                </a:solidFill>
              </a:defRPr>
            </a:lvl1pPr>
          </a:lstStyle>
          <a:p>
            <a:r>
              <a:rPr lang="en-US"/>
              <a:t>Slide Title</a:t>
            </a:r>
            <a:endParaRPr lang="en-CA"/>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Tree>
    <p:extLst>
      <p:ext uri="{BB962C8B-B14F-4D97-AF65-F5344CB8AC3E}">
        <p14:creationId xmlns:p14="http://schemas.microsoft.com/office/powerpoint/2010/main" val="432587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Line Title with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8" name="Table Placeholder 7"/>
          <p:cNvSpPr>
            <a:spLocks noGrp="1"/>
          </p:cNvSpPr>
          <p:nvPr>
            <p:ph type="tbl" sz="quarter" idx="13" hasCustomPrompt="1"/>
          </p:nvPr>
        </p:nvSpPr>
        <p:spPr>
          <a:xfrm>
            <a:off x="372035" y="2550460"/>
            <a:ext cx="8153400" cy="3048000"/>
          </a:xfrm>
        </p:spPr>
        <p:txBody>
          <a:bodyPr anchor="ctr"/>
          <a:lstStyle>
            <a:lvl1pPr algn="ctr">
              <a:defRPr/>
            </a:lvl1pPr>
          </a:lstStyle>
          <a:p>
            <a:r>
              <a:rPr lang="en-CA"/>
              <a:t>Click the icon to insert a new table</a:t>
            </a:r>
          </a:p>
        </p:txBody>
      </p:sp>
      <p:sp>
        <p:nvSpPr>
          <p:cNvPr id="10"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a:t>Small and simple table title</a:t>
            </a:r>
          </a:p>
        </p:txBody>
      </p:sp>
      <p:sp>
        <p:nvSpPr>
          <p:cNvPr id="7" name="Text Placeholder 8"/>
          <p:cNvSpPr>
            <a:spLocks noGrp="1"/>
          </p:cNvSpPr>
          <p:nvPr>
            <p:ph type="body" sz="quarter" idx="15" hasCustomPrompt="1"/>
          </p:nvPr>
        </p:nvSpPr>
        <p:spPr>
          <a:xfrm>
            <a:off x="228600" y="5715000"/>
            <a:ext cx="8305800" cy="990600"/>
          </a:xfrm>
        </p:spPr>
        <p:txBody>
          <a:bodyPr>
            <a:noAutofit/>
          </a:bodyPr>
          <a:lstStyle>
            <a:lvl1pPr marL="0" indent="0">
              <a:lnSpc>
                <a:spcPct val="100000"/>
              </a:lnSpc>
              <a:spcBef>
                <a:spcPts val="0"/>
              </a:spcBef>
              <a:buNone/>
              <a:defRPr sz="1400" spc="-50" baseline="0">
                <a:solidFill>
                  <a:schemeClr val="tx1"/>
                </a:solidFill>
                <a:latin typeface="+mn-lt"/>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a:t>Note: You can change the colour of your table by choosing a new ‘Table Style’ from the  ‘Design’ tab under the ‘Table Tools’ tab (select the table to see the ‘Table Tools’ tab). To maintain your formatting, right-click on the style you want to apply, and choose ‘Apply and Maintain Formatting’ (you can delete this instructional note from the slide)</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a:t>Two Line Heading</a:t>
            </a:r>
            <a:br>
              <a:rPr lang="en-US"/>
            </a:br>
            <a:r>
              <a:rPr lang="en-US"/>
              <a:t>Slide Title</a:t>
            </a:r>
            <a:endParaRPr lang="en-CA"/>
          </a:p>
        </p:txBody>
      </p:sp>
    </p:spTree>
    <p:extLst>
      <p:ext uri="{BB962C8B-B14F-4D97-AF65-F5344CB8AC3E}">
        <p14:creationId xmlns:p14="http://schemas.microsoft.com/office/powerpoint/2010/main" val="1945361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accent1"/>
                </a:solidFill>
              </a:defRPr>
            </a:lvl1pPr>
          </a:lstStyle>
          <a:p>
            <a:r>
              <a:rPr lang="en-US"/>
              <a:t>Blank Slide</a:t>
            </a:r>
            <a:endParaRPr lang="en-CA"/>
          </a:p>
        </p:txBody>
      </p:sp>
      <p:sp>
        <p:nvSpPr>
          <p:cNvPr id="5" name="Slide Number Placeholder 4"/>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a:t>21 </a:t>
            </a:r>
            <a:r>
              <a:rPr lang="en-US" err="1"/>
              <a:t>pt</a:t>
            </a:r>
            <a:r>
              <a:rPr lang="en-US"/>
              <a:t> </a:t>
            </a:r>
            <a:r>
              <a:rPr lang="en-US" err="1"/>
              <a:t>Roboto</a:t>
            </a:r>
            <a:r>
              <a:rPr lang="en-US"/>
              <a:t> Light minimum size. This line is an example of 21 </a:t>
            </a:r>
            <a:r>
              <a:rPr lang="en-US" err="1"/>
              <a:t>pt</a:t>
            </a:r>
            <a:r>
              <a:rPr lang="en-US"/>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a:t>What about text sizes?</a:t>
            </a:r>
          </a:p>
        </p:txBody>
      </p:sp>
    </p:spTree>
    <p:extLst>
      <p:ext uri="{BB962C8B-B14F-4D97-AF65-F5344CB8AC3E}">
        <p14:creationId xmlns:p14="http://schemas.microsoft.com/office/powerpoint/2010/main" val="2483672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5" name="Slide Number Placeholder 4"/>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5760"/>
            <a:ext cx="951058" cy="695004"/>
          </a:xfrm>
          <a:prstGeom prst="rect">
            <a:avLst/>
          </a:prstGeom>
        </p:spPr>
      </p:pic>
      <p:sp>
        <p:nvSpPr>
          <p:cNvPr id="8" name="Text Placeholder 7"/>
          <p:cNvSpPr>
            <a:spLocks noGrp="1"/>
          </p:cNvSpPr>
          <p:nvPr>
            <p:ph type="body" sz="quarter" idx="13" hasCustomPrompt="1"/>
          </p:nvPr>
        </p:nvSpPr>
        <p:spPr>
          <a:xfrm>
            <a:off x="228600" y="2438400"/>
            <a:ext cx="7635240" cy="3733800"/>
          </a:xfrm>
        </p:spPr>
        <p:txBody>
          <a:bodyPr>
            <a:normAutofit/>
          </a:bodyPr>
          <a:lstStyle>
            <a:lvl1pPr>
              <a:defRPr sz="2100" baseline="0"/>
            </a:lvl1pPr>
            <a:lvl2pPr>
              <a:defRPr baseline="0"/>
            </a:lvl2pPr>
            <a:lvl3pPr>
              <a:defRPr baseline="0"/>
            </a:lvl3pPr>
            <a:lvl4pPr>
              <a:defRPr baseline="0"/>
            </a:lvl4pPr>
            <a:lvl5pPr>
              <a:defRPr sz="2100" baseline="0"/>
            </a:lvl5pPr>
          </a:lstStyle>
          <a:p>
            <a:pPr lvl="0"/>
            <a:r>
              <a:rPr lang="en-US"/>
              <a:t>21 </a:t>
            </a:r>
            <a:r>
              <a:rPr lang="en-US" err="1"/>
              <a:t>pt</a:t>
            </a:r>
            <a:r>
              <a:rPr lang="en-US"/>
              <a:t> </a:t>
            </a:r>
            <a:r>
              <a:rPr lang="en-US" err="1"/>
              <a:t>Roboto</a:t>
            </a:r>
            <a:r>
              <a:rPr lang="en-US"/>
              <a:t> Light minimum size. This line is an example of 21 </a:t>
            </a:r>
            <a:r>
              <a:rPr lang="en-US" err="1"/>
              <a:t>pt</a:t>
            </a:r>
            <a:r>
              <a:rPr lang="en-US"/>
              <a:t> type.</a:t>
            </a:r>
          </a:p>
        </p:txBody>
      </p:sp>
      <p:sp>
        <p:nvSpPr>
          <p:cNvPr id="11" name="Text Placeholder 8"/>
          <p:cNvSpPr>
            <a:spLocks noGrp="1"/>
          </p:cNvSpPr>
          <p:nvPr>
            <p:ph type="body" sz="quarter" idx="14" hasCustomPrompt="1"/>
          </p:nvPr>
        </p:nvSpPr>
        <p:spPr>
          <a:xfrm>
            <a:off x="228600" y="1828799"/>
            <a:ext cx="7635240" cy="609601"/>
          </a:xfrm>
        </p:spPr>
        <p:txBody>
          <a:bodyPr>
            <a:noAutofit/>
          </a:bodyPr>
          <a:lstStyle>
            <a:lvl1pPr marL="0" indent="0">
              <a:lnSpc>
                <a:spcPts val="4200"/>
              </a:lnSpc>
              <a:buNone/>
              <a:defRPr sz="3300" spc="-50" baseline="0">
                <a:solidFill>
                  <a:schemeClr val="tx1"/>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CA"/>
              <a:t>What about text sizes?</a:t>
            </a:r>
          </a:p>
        </p:txBody>
      </p:sp>
      <p:sp>
        <p:nvSpPr>
          <p:cNvPr id="9"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accent1"/>
                </a:solidFill>
              </a:defRPr>
            </a:lvl1pPr>
          </a:lstStyle>
          <a:p>
            <a:r>
              <a:rPr lang="en-US"/>
              <a:t>Two Line Heading</a:t>
            </a:r>
            <a:br>
              <a:rPr lang="en-US"/>
            </a:br>
            <a:r>
              <a:rPr lang="en-US"/>
              <a:t>Slide Title</a:t>
            </a:r>
            <a:endParaRPr lang="en-CA"/>
          </a:p>
        </p:txBody>
      </p:sp>
    </p:spTree>
    <p:extLst>
      <p:ext uri="{BB962C8B-B14F-4D97-AF65-F5344CB8AC3E}">
        <p14:creationId xmlns:p14="http://schemas.microsoft.com/office/powerpoint/2010/main" val="384067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 name="Title 1"/>
          <p:cNvSpPr>
            <a:spLocks noGrp="1"/>
          </p:cNvSpPr>
          <p:nvPr>
            <p:ph type="title" hasCustomPrompt="1"/>
          </p:nvPr>
        </p:nvSpPr>
        <p:spPr>
          <a:xfrm>
            <a:off x="219635" y="1819835"/>
            <a:ext cx="7772400" cy="1685365"/>
          </a:xfrm>
        </p:spPr>
        <p:txBody>
          <a:bodyPr anchor="t">
            <a:normAutofit/>
          </a:bodyPr>
          <a:lstStyle>
            <a:lvl1pPr algn="l">
              <a:lnSpc>
                <a:spcPts val="4200"/>
              </a:lnSpc>
              <a:defRPr sz="3300" b="0" cap="none" baseline="0">
                <a:solidFill>
                  <a:schemeClr val="tx1"/>
                </a:solidFill>
                <a:latin typeface="Roboto Slab" pitchFamily="2" charset="0"/>
                <a:ea typeface="Roboto Slab" pitchFamily="2" charset="0"/>
              </a:defRPr>
            </a:lvl1pPr>
          </a:lstStyle>
          <a:p>
            <a:r>
              <a:rPr lang="en-US"/>
              <a:t>If you need to create another slide of this type, right-click the thumbnail and select ‘Duplicate Slide’</a:t>
            </a:r>
            <a:endParaRPr lang="en-CA"/>
          </a:p>
        </p:txBody>
      </p:sp>
      <p:sp>
        <p:nvSpPr>
          <p:cNvPr id="6" name="Slide Number Placeholder 5"/>
          <p:cNvSpPr>
            <a:spLocks noGrp="1"/>
          </p:cNvSpPr>
          <p:nvPr>
            <p:ph type="sldNum" sz="quarter" idx="12"/>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8142" y="367555"/>
            <a:ext cx="951058" cy="695004"/>
          </a:xfrm>
          <a:prstGeom prst="rect">
            <a:avLst/>
          </a:prstGeom>
        </p:spPr>
      </p:pic>
    </p:spTree>
    <p:extLst>
      <p:ext uri="{BB962C8B-B14F-4D97-AF65-F5344CB8AC3E}">
        <p14:creationId xmlns:p14="http://schemas.microsoft.com/office/powerpoint/2010/main" val="114440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a:t>Slide Title</a:t>
            </a:r>
            <a:endParaRPr lang="en-CA"/>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a:t>Bullet points should be short and to the point; try to keep points to one or two lines </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a:t>Change </a:t>
            </a:r>
            <a:r>
              <a:rPr lang="en-US" err="1"/>
              <a:t>colour</a:t>
            </a:r>
            <a:r>
              <a:rPr lang="en-US"/>
              <a:t>: </a:t>
            </a:r>
            <a:r>
              <a:rPr lang="en-CA" noProof="0"/>
              <a:t>colour</a:t>
            </a:r>
            <a:r>
              <a:rPr lang="en-US"/>
              <a:t> palette can be found under ‘Theme </a:t>
            </a:r>
            <a:r>
              <a:rPr lang="en-CA" noProof="0"/>
              <a:t>Colours</a:t>
            </a:r>
            <a:r>
              <a:rPr lang="en-US"/>
              <a:t>’ </a:t>
            </a:r>
            <a:endParaRPr lang="en-CA"/>
          </a:p>
        </p:txBody>
      </p:sp>
    </p:spTree>
    <p:extLst>
      <p:ext uri="{BB962C8B-B14F-4D97-AF65-F5344CB8AC3E}">
        <p14:creationId xmlns:p14="http://schemas.microsoft.com/office/powerpoint/2010/main" val="246549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ine 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a:t>Two Line Heading</a:t>
            </a:r>
            <a:br>
              <a:rPr lang="en-US"/>
            </a:br>
            <a:r>
              <a:rPr lang="en-US"/>
              <a:t>Slide Title</a:t>
            </a:r>
            <a:endParaRPr lang="en-CA"/>
          </a:p>
        </p:txBody>
      </p:sp>
      <p:sp>
        <p:nvSpPr>
          <p:cNvPr id="3" name="Content Placeholder 2"/>
          <p:cNvSpPr>
            <a:spLocks noGrp="1"/>
          </p:cNvSpPr>
          <p:nvPr>
            <p:ph idx="1" hasCustomPrompt="1"/>
          </p:nvPr>
        </p:nvSpPr>
        <p:spPr>
          <a:xfrm>
            <a:off x="228600" y="3021105"/>
            <a:ext cx="7635240" cy="3078163"/>
          </a:xfrm>
        </p:spPr>
        <p:txBody>
          <a:bodyPr/>
          <a:lstStyle>
            <a:lvl1pPr marL="228600" indent="-228600">
              <a:defRPr baseline="0"/>
            </a:lvl1pPr>
            <a:lvl2pPr marL="457200" indent="-228600">
              <a:defRPr/>
            </a:lvl2pPr>
            <a:lvl4pPr marL="914400" indent="-228600">
              <a:defRPr/>
            </a:lvl4pPr>
          </a:lstStyle>
          <a:p>
            <a:pPr lvl="0"/>
            <a:r>
              <a:rPr lang="en-US"/>
              <a:t>Bullet points should be short and to the point; try to keep points to one or two lines </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9" name="Text Placeholder 8"/>
          <p:cNvSpPr>
            <a:spLocks noGrp="1"/>
          </p:cNvSpPr>
          <p:nvPr>
            <p:ph type="body" sz="quarter" idx="13" hasCustomPrompt="1"/>
          </p:nvPr>
        </p:nvSpPr>
        <p:spPr>
          <a:xfrm>
            <a:off x="228600" y="1828799"/>
            <a:ext cx="763524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a:t>Change </a:t>
            </a:r>
            <a:r>
              <a:rPr lang="en-US" err="1"/>
              <a:t>colour</a:t>
            </a:r>
            <a:r>
              <a:rPr lang="en-US"/>
              <a:t>: </a:t>
            </a:r>
            <a:r>
              <a:rPr lang="en-CA" noProof="0"/>
              <a:t>colour</a:t>
            </a:r>
            <a:r>
              <a:rPr lang="en-US"/>
              <a:t> palette can be found under ‘Theme </a:t>
            </a:r>
            <a:r>
              <a:rPr lang="en-CA" noProof="0"/>
              <a:t>Colours</a:t>
            </a:r>
            <a:r>
              <a:rPr lang="en-US"/>
              <a:t>’ </a:t>
            </a:r>
            <a:endParaRPr lang="en-CA"/>
          </a:p>
        </p:txBody>
      </p:sp>
    </p:spTree>
    <p:extLst>
      <p:ext uri="{BB962C8B-B14F-4D97-AF65-F5344CB8AC3E}">
        <p14:creationId xmlns:p14="http://schemas.microsoft.com/office/powerpoint/2010/main" val="254349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411480"/>
            <a:ext cx="7635240" cy="914400"/>
          </a:xfrm>
        </p:spPr>
        <p:txBody>
          <a:bodyPr/>
          <a:lstStyle>
            <a:lvl1pPr>
              <a:lnSpc>
                <a:spcPts val="4400"/>
              </a:lnSpc>
              <a:defRPr>
                <a:solidFill>
                  <a:schemeClr val="bg1"/>
                </a:solidFill>
              </a:defRPr>
            </a:lvl1pPr>
          </a:lstStyle>
          <a:p>
            <a:r>
              <a:rPr lang="en-US"/>
              <a:t>Slide Title</a:t>
            </a:r>
            <a:endParaRPr lang="en-CA"/>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a:t>Align the text to the title and line length to the left edge of the logo for balance </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0035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a:t>Two Line Heading</a:t>
            </a:r>
            <a:br>
              <a:rPr lang="en-US"/>
            </a:br>
            <a:r>
              <a:rPr lang="en-US"/>
              <a:t>Slide Title</a:t>
            </a:r>
            <a:endParaRPr lang="en-CA"/>
          </a:p>
        </p:txBody>
      </p:sp>
      <p:sp>
        <p:nvSpPr>
          <p:cNvPr id="3" name="Content Placeholder 2"/>
          <p:cNvSpPr>
            <a:spLocks noGrp="1"/>
          </p:cNvSpPr>
          <p:nvPr>
            <p:ph idx="1" hasCustomPrompt="1"/>
          </p:nvPr>
        </p:nvSpPr>
        <p:spPr>
          <a:xfrm>
            <a:off x="228600" y="1828799"/>
            <a:ext cx="7635240" cy="4343400"/>
          </a:xfrm>
        </p:spPr>
        <p:txBody>
          <a:bodyPr/>
          <a:lstStyle>
            <a:lvl1pPr marL="228600" indent="-228600">
              <a:defRPr baseline="0"/>
            </a:lvl1pPr>
            <a:lvl2pPr marL="457200" indent="-228600">
              <a:defRPr/>
            </a:lvl2pPr>
            <a:lvl4pPr marL="914400" indent="-228600">
              <a:defRPr/>
            </a:lvl4pPr>
          </a:lstStyle>
          <a:p>
            <a:pPr lvl="0"/>
            <a:r>
              <a:rPr lang="en-US"/>
              <a:t>Try to keep points to one or two lines as a maximum</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781800" y="6356350"/>
            <a:ext cx="2133600" cy="365125"/>
          </a:xfrm>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3091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a:t>Slide Title</a:t>
            </a:r>
            <a:endParaRPr lang="en-CA"/>
          </a:p>
        </p:txBody>
      </p:sp>
    </p:spTree>
    <p:extLst>
      <p:ext uri="{BB962C8B-B14F-4D97-AF65-F5344CB8AC3E}">
        <p14:creationId xmlns:p14="http://schemas.microsoft.com/office/powerpoint/2010/main" val="63337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ntent 2-Line Titl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1" y="1402079"/>
            <a:ext cx="5259705" cy="5455921"/>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705" h="5410199">
                <a:moveTo>
                  <a:pt x="1905" y="118110"/>
                </a:moveTo>
                <a:lnTo>
                  <a:pt x="5259705" y="0"/>
                </a:lnTo>
                <a:lnTo>
                  <a:pt x="5257800" y="5410199"/>
                </a:lnTo>
                <a:lnTo>
                  <a:pt x="0" y="5410199"/>
                </a:lnTo>
                <a:lnTo>
                  <a:pt x="1905" y="118110"/>
                </a:lnTo>
                <a:close/>
              </a:path>
            </a:pathLst>
          </a:custGeom>
        </p:spPr>
        <p:txBody>
          <a:bodyPr anchor="ctr"/>
          <a:lstStyle>
            <a:lvl1pPr algn="ctr">
              <a:defRPr/>
            </a:lvl1pPr>
          </a:lstStyle>
          <a:p>
            <a:r>
              <a:rPr lang="en-CA"/>
              <a:t>Click icon to insert picture</a:t>
            </a:r>
          </a:p>
        </p:txBody>
      </p:sp>
      <p:sp>
        <p:nvSpPr>
          <p:cNvPr id="4" name="Content Placeholder 3"/>
          <p:cNvSpPr>
            <a:spLocks noGrp="1"/>
          </p:cNvSpPr>
          <p:nvPr>
            <p:ph sz="half" idx="2" hasCustomPrompt="1"/>
          </p:nvPr>
        </p:nvSpPr>
        <p:spPr>
          <a:xfrm>
            <a:off x="5410200" y="1878105"/>
            <a:ext cx="3474720" cy="4294095"/>
          </a:xfrm>
        </p:spPr>
        <p:txBody>
          <a:bodyPr>
            <a:noAutofit/>
          </a:bodyPr>
          <a:lstStyle>
            <a:lvl1pPr marL="0" indent="0">
              <a:buNone/>
              <a:defRPr sz="3000" spc="-5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Using one large strong image says more than many small images. Err on the side of less content is more – including slide titles. (Right-click image to change picture)</a:t>
            </a:r>
          </a:p>
        </p:txBody>
      </p:sp>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6" name="Title 1"/>
          <p:cNvSpPr>
            <a:spLocks noGrp="1"/>
          </p:cNvSpPr>
          <p:nvPr>
            <p:ph type="title" hasCustomPrompt="1"/>
          </p:nvPr>
        </p:nvSpPr>
        <p:spPr>
          <a:xfrm>
            <a:off x="215154" y="282390"/>
            <a:ext cx="7635240" cy="914400"/>
          </a:xfrm>
        </p:spPr>
        <p:txBody>
          <a:bodyPr>
            <a:normAutofit/>
          </a:bodyPr>
          <a:lstStyle>
            <a:lvl1pPr>
              <a:lnSpc>
                <a:spcPts val="3300"/>
              </a:lnSpc>
              <a:defRPr sz="3300">
                <a:solidFill>
                  <a:schemeClr val="bg1"/>
                </a:solidFill>
              </a:defRPr>
            </a:lvl1pPr>
          </a:lstStyle>
          <a:p>
            <a:r>
              <a:rPr lang="en-US"/>
              <a:t>Two Line Heading</a:t>
            </a:r>
            <a:br>
              <a:rPr lang="en-US"/>
            </a:br>
            <a:r>
              <a:rPr lang="en-US"/>
              <a:t>Slide Title</a:t>
            </a:r>
            <a:endParaRPr lang="en-CA"/>
          </a:p>
        </p:txBody>
      </p:sp>
    </p:spTree>
    <p:extLst>
      <p:ext uri="{BB962C8B-B14F-4D97-AF65-F5344CB8AC3E}">
        <p14:creationId xmlns:p14="http://schemas.microsoft.com/office/powerpoint/2010/main" val="136104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ull Image">
    <p:spTree>
      <p:nvGrpSpPr>
        <p:cNvPr id="1" name=""/>
        <p:cNvGrpSpPr/>
        <p:nvPr/>
      </p:nvGrpSpPr>
      <p:grpSpPr>
        <a:xfrm>
          <a:off x="0" y="0"/>
          <a:ext cx="0" cy="0"/>
          <a:chOff x="0" y="0"/>
          <a:chExt cx="0" cy="0"/>
        </a:xfrm>
      </p:grpSpPr>
      <p:sp>
        <p:nvSpPr>
          <p:cNvPr id="14" name="Slide Number Placeholder 13"/>
          <p:cNvSpPr>
            <a:spLocks noGrp="1"/>
          </p:cNvSpPr>
          <p:nvPr>
            <p:ph type="sldNum" sz="quarter" idx="16"/>
          </p:nvPr>
        </p:nvSpPr>
        <p:spPr/>
        <p:txBody>
          <a:body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
        <p:nvSpPr>
          <p:cNvPr id="2" name="Title 1"/>
          <p:cNvSpPr>
            <a:spLocks noGrp="1"/>
          </p:cNvSpPr>
          <p:nvPr>
            <p:ph type="title" hasCustomPrompt="1"/>
          </p:nvPr>
        </p:nvSpPr>
        <p:spPr>
          <a:xfrm>
            <a:off x="228600" y="411480"/>
            <a:ext cx="7635240" cy="914400"/>
          </a:xfrm>
        </p:spPr>
        <p:txBody>
          <a:bodyPr/>
          <a:lstStyle>
            <a:lvl1pPr>
              <a:lnSpc>
                <a:spcPts val="4400"/>
              </a:lnSpc>
              <a:defRPr>
                <a:solidFill>
                  <a:schemeClr val="bg1"/>
                </a:solidFill>
              </a:defRPr>
            </a:lvl1pPr>
          </a:lstStyle>
          <a:p>
            <a:r>
              <a:rPr lang="en-US"/>
              <a:t>Slide Title</a:t>
            </a:r>
            <a:endParaRPr lang="en-CA"/>
          </a:p>
        </p:txBody>
      </p:sp>
      <p:sp>
        <p:nvSpPr>
          <p:cNvPr id="9" name="Picture Placeholder 9"/>
          <p:cNvSpPr>
            <a:spLocks noGrp="1"/>
          </p:cNvSpPr>
          <p:nvPr>
            <p:ph type="pic" sz="quarter" idx="13" hasCustomPrompt="1"/>
          </p:nvPr>
        </p:nvSpPr>
        <p:spPr>
          <a:xfrm>
            <a:off x="0" y="1364428"/>
            <a:ext cx="9145906" cy="5493572"/>
          </a:xfrm>
          <a:custGeom>
            <a:avLst/>
            <a:gdLst>
              <a:gd name="connsiteX0" fmla="*/ 0 w 5257800"/>
              <a:gd name="connsiteY0" fmla="*/ 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0 h 5410199"/>
              <a:gd name="connsiteX0" fmla="*/ 0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0 w 5257800"/>
              <a:gd name="connsiteY4" fmla="*/ 118110 h 5410199"/>
              <a:gd name="connsiteX0" fmla="*/ 1905 w 5257800"/>
              <a:gd name="connsiteY0" fmla="*/ 118110 h 5410199"/>
              <a:gd name="connsiteX1" fmla="*/ 5257800 w 5257800"/>
              <a:gd name="connsiteY1" fmla="*/ 0 h 5410199"/>
              <a:gd name="connsiteX2" fmla="*/ 5257800 w 5257800"/>
              <a:gd name="connsiteY2" fmla="*/ 5410199 h 5410199"/>
              <a:gd name="connsiteX3" fmla="*/ 0 w 5257800"/>
              <a:gd name="connsiteY3" fmla="*/ 5410199 h 5410199"/>
              <a:gd name="connsiteX4" fmla="*/ 1905 w 5257800"/>
              <a:gd name="connsiteY4" fmla="*/ 118110 h 5410199"/>
              <a:gd name="connsiteX0" fmla="*/ 1905 w 5261610"/>
              <a:gd name="connsiteY0" fmla="*/ 118110 h 5410199"/>
              <a:gd name="connsiteX1" fmla="*/ 5261610 w 5261610"/>
              <a:gd name="connsiteY1" fmla="*/ 0 h 5410199"/>
              <a:gd name="connsiteX2" fmla="*/ 5257800 w 5261610"/>
              <a:gd name="connsiteY2" fmla="*/ 5410199 h 5410199"/>
              <a:gd name="connsiteX3" fmla="*/ 0 w 5261610"/>
              <a:gd name="connsiteY3" fmla="*/ 5410199 h 5410199"/>
              <a:gd name="connsiteX4" fmla="*/ 1905 w 5261610"/>
              <a:gd name="connsiteY4" fmla="*/ 118110 h 5410199"/>
              <a:gd name="connsiteX0" fmla="*/ 1905 w 5259705"/>
              <a:gd name="connsiteY0" fmla="*/ 118110 h 5410199"/>
              <a:gd name="connsiteX1" fmla="*/ 5259705 w 5259705"/>
              <a:gd name="connsiteY1" fmla="*/ 0 h 5410199"/>
              <a:gd name="connsiteX2" fmla="*/ 5257800 w 5259705"/>
              <a:gd name="connsiteY2" fmla="*/ 5410199 h 5410199"/>
              <a:gd name="connsiteX3" fmla="*/ 0 w 5259705"/>
              <a:gd name="connsiteY3" fmla="*/ 5410199 h 5410199"/>
              <a:gd name="connsiteX4" fmla="*/ 1905 w 5259705"/>
              <a:gd name="connsiteY4" fmla="*/ 118110 h 5410199"/>
              <a:gd name="connsiteX0" fmla="*/ 1905 w 5259705"/>
              <a:gd name="connsiteY0" fmla="*/ 118110 h 5410199"/>
              <a:gd name="connsiteX1" fmla="*/ 3619915 w 5259705"/>
              <a:gd name="connsiteY1" fmla="*/ 23114 h 5410199"/>
              <a:gd name="connsiteX2" fmla="*/ 5259705 w 5259705"/>
              <a:gd name="connsiteY2" fmla="*/ 0 h 5410199"/>
              <a:gd name="connsiteX3" fmla="*/ 5257800 w 5259705"/>
              <a:gd name="connsiteY3" fmla="*/ 5410199 h 5410199"/>
              <a:gd name="connsiteX4" fmla="*/ 0 w 5259705"/>
              <a:gd name="connsiteY4" fmla="*/ 5410199 h 5410199"/>
              <a:gd name="connsiteX5" fmla="*/ 1905 w 5259705"/>
              <a:gd name="connsiteY5" fmla="*/ 118110 h 5410199"/>
              <a:gd name="connsiteX0" fmla="*/ 1905 w 5259705"/>
              <a:gd name="connsiteY0" fmla="*/ 155445 h 5447534"/>
              <a:gd name="connsiteX1" fmla="*/ 3806196 w 5259705"/>
              <a:gd name="connsiteY1" fmla="*/ 0 h 5447534"/>
              <a:gd name="connsiteX2" fmla="*/ 5259705 w 5259705"/>
              <a:gd name="connsiteY2" fmla="*/ 37335 h 5447534"/>
              <a:gd name="connsiteX3" fmla="*/ 5257800 w 5259705"/>
              <a:gd name="connsiteY3" fmla="*/ 5447534 h 5447534"/>
              <a:gd name="connsiteX4" fmla="*/ 0 w 5259705"/>
              <a:gd name="connsiteY4" fmla="*/ 5447534 h 5447534"/>
              <a:gd name="connsiteX5" fmla="*/ 1905 w 5259705"/>
              <a:gd name="connsiteY5" fmla="*/ 155445 h 5447534"/>
              <a:gd name="connsiteX0" fmla="*/ 1905 w 5260801"/>
              <a:gd name="connsiteY0" fmla="*/ 155445 h 5447534"/>
              <a:gd name="connsiteX1" fmla="*/ 3806196 w 5260801"/>
              <a:gd name="connsiteY1" fmla="*/ 0 h 5447534"/>
              <a:gd name="connsiteX2" fmla="*/ 5260801 w 5260801"/>
              <a:gd name="connsiteY2" fmla="*/ 171457 h 5447534"/>
              <a:gd name="connsiteX3" fmla="*/ 5257800 w 5260801"/>
              <a:gd name="connsiteY3" fmla="*/ 5447534 h 5447534"/>
              <a:gd name="connsiteX4" fmla="*/ 0 w 5260801"/>
              <a:gd name="connsiteY4" fmla="*/ 5447534 h 5447534"/>
              <a:gd name="connsiteX5" fmla="*/ 1905 w 5260801"/>
              <a:gd name="connsiteY5" fmla="*/ 155445 h 544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801" h="5447534">
                <a:moveTo>
                  <a:pt x="1905" y="155445"/>
                </a:moveTo>
                <a:lnTo>
                  <a:pt x="3806196" y="0"/>
                </a:lnTo>
                <a:lnTo>
                  <a:pt x="5260801" y="171457"/>
                </a:lnTo>
                <a:cubicBezTo>
                  <a:pt x="5259801" y="1930149"/>
                  <a:pt x="5258800" y="3688842"/>
                  <a:pt x="5257800" y="5447534"/>
                </a:cubicBezTo>
                <a:lnTo>
                  <a:pt x="0" y="5447534"/>
                </a:lnTo>
                <a:lnTo>
                  <a:pt x="1905" y="155445"/>
                </a:lnTo>
                <a:close/>
              </a:path>
            </a:pathLst>
          </a:custGeom>
        </p:spPr>
        <p:txBody>
          <a:bodyPr anchor="ctr"/>
          <a:lstStyle>
            <a:lvl1pPr algn="ctr">
              <a:defRPr/>
            </a:lvl1pPr>
          </a:lstStyle>
          <a:p>
            <a:r>
              <a:rPr lang="en-CA"/>
              <a:t>Click icon to insert picture</a:t>
            </a:r>
          </a:p>
        </p:txBody>
      </p:sp>
    </p:spTree>
    <p:extLst>
      <p:ext uri="{BB962C8B-B14F-4D97-AF65-F5344CB8AC3E}">
        <p14:creationId xmlns:p14="http://schemas.microsoft.com/office/powerpoint/2010/main" val="203899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Placeholder 1"/>
          <p:cNvSpPr>
            <a:spLocks noGrp="1"/>
          </p:cNvSpPr>
          <p:nvPr>
            <p:ph type="title"/>
          </p:nvPr>
        </p:nvSpPr>
        <p:spPr>
          <a:xfrm>
            <a:off x="228600" y="411480"/>
            <a:ext cx="7635240" cy="9144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45D78E98-42D7-4BF0-8365-0CB0A9CF149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003553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spcBef>
          <a:spcPct val="0"/>
        </a:spcBef>
        <a:buNone/>
        <a:defRPr sz="4400" kern="1200">
          <a:solidFill>
            <a:schemeClr val="bg1"/>
          </a:solidFill>
          <a:latin typeface="Roboto Slab" pitchFamily="2" charset="0"/>
          <a:ea typeface="Roboto Slab" pitchFamily="2" charset="0"/>
          <a:cs typeface="+mj-cs"/>
        </a:defRPr>
      </a:lvl1pPr>
    </p:titleStyle>
    <p:bodyStyle>
      <a:lvl1pPr marL="228600" indent="-228600" algn="l" defTabSz="914400" rtl="0" eaLnBrk="1" latinLnBrk="0" hangingPunct="1">
        <a:spcBef>
          <a:spcPct val="20000"/>
        </a:spcBef>
        <a:buFont typeface="Arial" panose="020B0604020202020204" pitchFamily="34" charset="0"/>
        <a:buChar char="•"/>
        <a:defRPr sz="3000" kern="1200" baseline="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228600" algn="l" defTabSz="914400" rtl="0" eaLnBrk="1" latinLnBrk="0" hangingPunct="1">
        <a:spcBef>
          <a:spcPct val="20000"/>
        </a:spcBef>
        <a:buSzPct val="75000"/>
        <a:buFont typeface="Wingdings" panose="05000000000000000000" pitchFamily="2" charset="2"/>
        <a:buChar char="§"/>
        <a:defRPr sz="2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685800" indent="-228600" algn="l" defTabSz="914400" rtl="0" eaLnBrk="1" latinLnBrk="0" hangingPunct="1">
        <a:spcBef>
          <a:spcPct val="20000"/>
        </a:spcBef>
        <a:buFont typeface="Calibri" panose="020F0502020204030204" pitchFamily="34" charset="0"/>
        <a:buChar char="–"/>
        <a:defRPr sz="26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9144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nvsd44curriculumhub.ca/core-competencie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nvsd44curriculumhub.ca/core-competencie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0136"/>
            <a:ext cx="9144000" cy="4779264"/>
          </a:xfrm>
          <a:prstGeom prst="rect">
            <a:avLst/>
          </a:prstGeom>
        </p:spPr>
      </p:pic>
      <p:sp>
        <p:nvSpPr>
          <p:cNvPr id="2" name="Title 1"/>
          <p:cNvSpPr>
            <a:spLocks noGrp="1"/>
          </p:cNvSpPr>
          <p:nvPr>
            <p:ph type="ctrTitle"/>
          </p:nvPr>
        </p:nvSpPr>
        <p:spPr>
          <a:xfrm>
            <a:off x="228600" y="3284984"/>
            <a:ext cx="8686800" cy="731520"/>
          </a:xfrm>
        </p:spPr>
        <p:txBody>
          <a:bodyPr>
            <a:noAutofit/>
          </a:bodyPr>
          <a:lstStyle/>
          <a:p>
            <a:pPr algn="ctr">
              <a:lnSpc>
                <a:spcPts val="6000"/>
              </a:lnSpc>
            </a:pPr>
            <a:r>
              <a:rPr lang="en-CA" sz="5000"/>
              <a:t/>
            </a:r>
            <a:br>
              <a:rPr lang="en-CA" sz="5000"/>
            </a:br>
            <a:r>
              <a:rPr lang="en-CA" sz="5000"/>
              <a:t>Core Competencies:</a:t>
            </a:r>
            <a:br>
              <a:rPr lang="en-CA" sz="5000"/>
            </a:br>
            <a:r>
              <a:rPr lang="en-CA" sz="4000"/>
              <a:t>Moving forward with </a:t>
            </a:r>
            <a:br>
              <a:rPr lang="en-CA" sz="4000"/>
            </a:br>
            <a:r>
              <a:rPr lang="en-CA" sz="4000"/>
              <a:t>Self-Assessment</a:t>
            </a:r>
            <a:r>
              <a:rPr lang="en-CA" sz="5000"/>
              <a:t/>
            </a:r>
            <a:br>
              <a:rPr lang="en-CA" sz="5000"/>
            </a:br>
            <a:r>
              <a:rPr lang="en-CA" sz="5000"/>
              <a:t> </a:t>
            </a:r>
          </a:p>
        </p:txBody>
      </p:sp>
      <p:sp>
        <p:nvSpPr>
          <p:cNvPr id="5" name="Subtitle 2"/>
          <p:cNvSpPr>
            <a:spLocks noGrp="1"/>
          </p:cNvSpPr>
          <p:nvPr>
            <p:ph type="subTitle" idx="1"/>
          </p:nvPr>
        </p:nvSpPr>
        <p:spPr>
          <a:xfrm>
            <a:off x="384717" y="5301208"/>
            <a:ext cx="8686800" cy="654200"/>
          </a:xfrm>
        </p:spPr>
        <p:txBody>
          <a:bodyPr rtlCol="0">
            <a:normAutofit/>
          </a:bodyPr>
          <a:lstStyle/>
          <a:p>
            <a:pPr algn="r" eaLnBrk="1" fontAlgn="auto" hangingPunct="1">
              <a:spcAft>
                <a:spcPts val="0"/>
              </a:spcAft>
              <a:defRPr/>
            </a:pPr>
            <a:endParaRPr lang="en-CA" dirty="0"/>
          </a:p>
        </p:txBody>
      </p:sp>
    </p:spTree>
    <p:extLst>
      <p:ext uri="{BB962C8B-B14F-4D97-AF65-F5344CB8AC3E}">
        <p14:creationId xmlns:p14="http://schemas.microsoft.com/office/powerpoint/2010/main" val="1114014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635240" cy="914400"/>
          </a:xfrm>
        </p:spPr>
        <p:txBody>
          <a:bodyPr>
            <a:normAutofit/>
          </a:bodyPr>
          <a:lstStyle/>
          <a:p>
            <a:r>
              <a:rPr lang="en-CA"/>
              <a:t>Nurture it: In my practice...</a:t>
            </a:r>
            <a:endParaRPr lang="x-none"/>
          </a:p>
        </p:txBody>
      </p:sp>
      <p:graphicFrame>
        <p:nvGraphicFramePr>
          <p:cNvPr id="5" name="Content Placeholder 4"/>
          <p:cNvGraphicFramePr>
            <a:graphicFrameLocks noGrp="1" noChangeAspect="1"/>
          </p:cNvGraphicFramePr>
          <p:nvPr>
            <p:ph idx="1"/>
            <p:extLst/>
          </p:nvPr>
        </p:nvGraphicFramePr>
        <p:xfrm>
          <a:off x="0" y="1484784"/>
          <a:ext cx="3965619" cy="50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491880" y="1556792"/>
            <a:ext cx="5652120" cy="3647152"/>
          </a:xfrm>
          <a:prstGeom prst="rect">
            <a:avLst/>
          </a:prstGeom>
          <a:noFill/>
        </p:spPr>
        <p:txBody>
          <a:bodyPr wrap="square" rtlCol="0" anchor="t">
            <a:spAutoFit/>
          </a:bodyPr>
          <a:lstStyle/>
          <a:p>
            <a:endParaRPr lang="en-CA" sz="3600" b="1" u="sng">
              <a:solidFill>
                <a:srgbClr val="F3744E"/>
              </a:solidFill>
            </a:endParaRPr>
          </a:p>
          <a:p>
            <a:endParaRPr lang="en-CA" sz="2000" u="sng">
              <a:solidFill>
                <a:srgbClr val="F3744E"/>
              </a:solidFill>
            </a:endParaRPr>
          </a:p>
          <a:p>
            <a:r>
              <a:rPr lang="en-CA" sz="3600">
                <a:solidFill>
                  <a:prstClr val="black"/>
                </a:solidFill>
              </a:rPr>
              <a:t>How and when am I using formative Self-Assessment in my practice?</a:t>
            </a:r>
          </a:p>
          <a:p>
            <a:endParaRPr lang="en-CA" sz="4000">
              <a:solidFill>
                <a:prstClr val="black"/>
              </a:solidFill>
            </a:endParaRPr>
          </a:p>
          <a:p>
            <a:endParaRPr lang="en-CA" sz="2700">
              <a:solidFill>
                <a:prstClr val="black"/>
              </a:solidFill>
            </a:endParaRPr>
          </a:p>
        </p:txBody>
      </p:sp>
    </p:spTree>
    <p:extLst>
      <p:ext uri="{BB962C8B-B14F-4D97-AF65-F5344CB8AC3E}">
        <p14:creationId xmlns:p14="http://schemas.microsoft.com/office/powerpoint/2010/main" val="3287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763FE908-54FF-48E2-8D01-12D4CEFDA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801" y="2244359"/>
            <a:ext cx="4998199" cy="2567128"/>
          </a:xfrm>
          <a:prstGeom prst="rect">
            <a:avLst/>
          </a:prstGeom>
        </p:spPr>
      </p:pic>
      <p:sp>
        <p:nvSpPr>
          <p:cNvPr id="2" name="Title 1"/>
          <p:cNvSpPr>
            <a:spLocks noGrp="1"/>
          </p:cNvSpPr>
          <p:nvPr>
            <p:ph type="title"/>
          </p:nvPr>
        </p:nvSpPr>
        <p:spPr>
          <a:xfrm>
            <a:off x="395536" y="318356"/>
            <a:ext cx="3816424" cy="914400"/>
          </a:xfrm>
        </p:spPr>
        <p:txBody>
          <a:bodyPr>
            <a:normAutofit/>
          </a:bodyPr>
          <a:lstStyle/>
          <a:p>
            <a:r>
              <a:rPr lang="en-CA"/>
              <a:t>Nurture it</a:t>
            </a:r>
          </a:p>
        </p:txBody>
      </p:sp>
      <p:pic>
        <p:nvPicPr>
          <p:cNvPr id="10" name="Picture 9">
            <a:extLst>
              <a:ext uri="{FF2B5EF4-FFF2-40B4-BE49-F238E27FC236}">
                <a16:creationId xmlns="" xmlns:a16="http://schemas.microsoft.com/office/drawing/2014/main" id="{0B3D79B0-F27F-4456-8C55-DF7C4BF31E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628800"/>
            <a:ext cx="4749653" cy="3883830"/>
          </a:xfrm>
          <a:prstGeom prst="rect">
            <a:avLst/>
          </a:prstGeom>
        </p:spPr>
      </p:pic>
    </p:spTree>
    <p:extLst>
      <p:ext uri="{BB962C8B-B14F-4D97-AF65-F5344CB8AC3E}">
        <p14:creationId xmlns:p14="http://schemas.microsoft.com/office/powerpoint/2010/main" val="16429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Nurture it</a:t>
            </a:r>
            <a:r>
              <a:rPr lang="en-US"/>
              <a:t>: Self-Assessment</a:t>
            </a:r>
            <a:endParaRPr lang="en-US">
              <a:solidFill>
                <a:schemeClr val="tx1"/>
              </a:solidFill>
            </a:endParaRPr>
          </a:p>
        </p:txBody>
      </p:sp>
      <p:sp>
        <p:nvSpPr>
          <p:cNvPr id="3" name="Content Placeholder 2"/>
          <p:cNvSpPr>
            <a:spLocks noGrp="1"/>
          </p:cNvSpPr>
          <p:nvPr>
            <p:ph idx="1"/>
          </p:nvPr>
        </p:nvSpPr>
        <p:spPr>
          <a:xfrm>
            <a:off x="228600" y="2708921"/>
            <a:ext cx="4165600" cy="3390348"/>
          </a:xfrm>
        </p:spPr>
        <p:txBody>
          <a:bodyPr vert="horz" lIns="91440" tIns="45720" rIns="91440" bIns="45720" rtlCol="0" anchor="t">
            <a:normAutofit/>
          </a:bodyPr>
          <a:lstStyle/>
          <a:p>
            <a:r>
              <a:rPr lang="en-US" sz="2800"/>
              <a:t>Self-Assessment requires students to engage in reflection, metacognition, and goal setting. </a:t>
            </a:r>
          </a:p>
        </p:txBody>
      </p:sp>
      <p:sp>
        <p:nvSpPr>
          <p:cNvPr id="4" name="Text Placeholder 3"/>
          <p:cNvSpPr>
            <a:spLocks noGrp="1"/>
          </p:cNvSpPr>
          <p:nvPr>
            <p:ph type="body" sz="quarter" idx="13"/>
          </p:nvPr>
        </p:nvSpPr>
        <p:spPr/>
        <p:txBody>
          <a:bodyPr vert="horz" lIns="91440" tIns="45720" rIns="91440" bIns="45720" rtlCol="0" anchor="t">
            <a:normAutofit/>
          </a:bodyPr>
          <a:lstStyle/>
          <a:p>
            <a:r>
              <a:rPr lang="en-US"/>
              <a:t>What is student Self-Assessment? </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91" t="19542" r="23497" b="7455"/>
          <a:stretch/>
        </p:blipFill>
        <p:spPr bwMode="auto">
          <a:xfrm>
            <a:off x="4831184" y="2980107"/>
            <a:ext cx="3676650" cy="2847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63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708920"/>
            <a:ext cx="7727776" cy="3078163"/>
          </a:xfrm>
        </p:spPr>
        <p:txBody>
          <a:bodyPr vert="horz" lIns="91440" tIns="45720" rIns="91440" bIns="45720" rtlCol="0" anchor="t">
            <a:normAutofit fontScale="92500" lnSpcReduction="10000"/>
          </a:bodyPr>
          <a:lstStyle/>
          <a:p>
            <a:pPr marL="0" indent="0" algn="ctr">
              <a:buNone/>
            </a:pPr>
            <a:r>
              <a:rPr lang="en-US" i="1" dirty="0"/>
              <a:t>“When it comes to helping students </a:t>
            </a:r>
          </a:p>
          <a:p>
            <a:pPr marL="0" indent="0" algn="ctr">
              <a:buNone/>
            </a:pPr>
            <a:r>
              <a:rPr lang="en-US" i="1" dirty="0"/>
              <a:t>develop core competencies, </a:t>
            </a:r>
          </a:p>
          <a:p>
            <a:pPr marL="0" indent="0" algn="ctr">
              <a:buNone/>
            </a:pPr>
            <a:r>
              <a:rPr lang="en-US" i="1" dirty="0"/>
              <a:t>the teacher’s role is more like a </a:t>
            </a:r>
            <a:r>
              <a:rPr lang="en-US" b="1" i="1" dirty="0">
                <a:solidFill>
                  <a:srgbClr val="0000FF"/>
                </a:solidFill>
              </a:rPr>
              <a:t>coach</a:t>
            </a:r>
            <a:r>
              <a:rPr lang="en-US" i="1" dirty="0"/>
              <a:t> – </a:t>
            </a:r>
          </a:p>
          <a:p>
            <a:pPr marL="0" indent="0" algn="ctr">
              <a:buNone/>
            </a:pPr>
            <a:r>
              <a:rPr lang="en-US" b="1" i="1" dirty="0">
                <a:solidFill>
                  <a:srgbClr val="660066"/>
                </a:solidFill>
              </a:rPr>
              <a:t>stretching</a:t>
            </a:r>
            <a:r>
              <a:rPr lang="en-US" i="1" dirty="0"/>
              <a:t> &amp; </a:t>
            </a:r>
            <a:r>
              <a:rPr lang="en-US" b="1" i="1" dirty="0">
                <a:solidFill>
                  <a:srgbClr val="FF0000"/>
                </a:solidFill>
              </a:rPr>
              <a:t>strengthening</a:t>
            </a:r>
            <a:r>
              <a:rPr lang="en-US" i="1" dirty="0">
                <a:solidFill>
                  <a:srgbClr val="FF0000"/>
                </a:solidFill>
              </a:rPr>
              <a:t> </a:t>
            </a:r>
            <a:r>
              <a:rPr lang="en-US" i="1" dirty="0"/>
              <a:t>the core competency growth of their students.” </a:t>
            </a:r>
          </a:p>
          <a:p>
            <a:pPr marL="0" indent="0" algn="ctr">
              <a:buNone/>
            </a:pPr>
            <a:r>
              <a:rPr lang="en-US" sz="2800" dirty="0"/>
              <a:t>										</a:t>
            </a:r>
            <a:r>
              <a:rPr lang="en-US" sz="2400" dirty="0"/>
              <a:t>	- Linda O’Reilly  (2017)</a:t>
            </a:r>
          </a:p>
        </p:txBody>
      </p:sp>
      <p:sp>
        <p:nvSpPr>
          <p:cNvPr id="4" name="Text Placeholder 3"/>
          <p:cNvSpPr>
            <a:spLocks noGrp="1"/>
          </p:cNvSpPr>
          <p:nvPr>
            <p:ph type="body" sz="quarter" idx="13"/>
          </p:nvPr>
        </p:nvSpPr>
        <p:spPr>
          <a:xfrm>
            <a:off x="228600" y="1828799"/>
            <a:ext cx="8915400" cy="1134035"/>
          </a:xfrm>
        </p:spPr>
        <p:txBody>
          <a:bodyPr>
            <a:noAutofit/>
          </a:bodyPr>
          <a:lstStyle/>
          <a:p>
            <a:r>
              <a:rPr lang="en-US" sz="3000"/>
              <a:t>How do teachers foster reflection in our students?</a:t>
            </a:r>
          </a:p>
        </p:txBody>
      </p:sp>
      <p:sp>
        <p:nvSpPr>
          <p:cNvPr id="2" name="TextBox 1">
            <a:extLst>
              <a:ext uri="{FF2B5EF4-FFF2-40B4-BE49-F238E27FC236}">
                <a16:creationId xmlns="" xmlns:a16="http://schemas.microsoft.com/office/drawing/2014/main" id="{07DFD2D6-3354-44C0-B0E3-DE16F430DD17}"/>
              </a:ext>
            </a:extLst>
          </p:cNvPr>
          <p:cNvSpPr txBox="1"/>
          <p:nvPr/>
        </p:nvSpPr>
        <p:spPr>
          <a:xfrm>
            <a:off x="495300" y="314325"/>
            <a:ext cx="7831138" cy="76944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4400">
                <a:solidFill>
                  <a:schemeClr val="bg1"/>
                </a:solidFill>
                <a:latin typeface="+mj-lt"/>
              </a:rPr>
              <a:t>Nurture it</a:t>
            </a:r>
            <a:r>
              <a:rPr lang="en-US" sz="4400">
                <a:solidFill>
                  <a:schemeClr val="bg1"/>
                </a:solidFill>
                <a:latin typeface="+mj-lt"/>
              </a:rPr>
              <a:t>: Self-Assessment</a:t>
            </a:r>
            <a:endParaRPr lang="en-US"/>
          </a:p>
        </p:txBody>
      </p:sp>
    </p:spTree>
    <p:extLst>
      <p:ext uri="{BB962C8B-B14F-4D97-AF65-F5344CB8AC3E}">
        <p14:creationId xmlns:p14="http://schemas.microsoft.com/office/powerpoint/2010/main" val="1266016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08920"/>
            <a:ext cx="4968552" cy="3078163"/>
          </a:xfrm>
        </p:spPr>
        <p:txBody>
          <a:bodyPr vert="horz" lIns="91440" tIns="45720" rIns="91440" bIns="45720" rtlCol="0" anchor="t">
            <a:normAutofit/>
          </a:bodyPr>
          <a:lstStyle/>
          <a:p>
            <a:pPr lvl="1"/>
            <a:r>
              <a:rPr lang="en-US" sz="3000" b="1"/>
              <a:t>Encourage</a:t>
            </a:r>
            <a:r>
              <a:rPr lang="en-US" sz="3000"/>
              <a:t> reflective practice. </a:t>
            </a:r>
          </a:p>
          <a:p>
            <a:pPr lvl="1"/>
            <a:endParaRPr lang="en-US" sz="3000"/>
          </a:p>
          <a:p>
            <a:pPr lvl="1"/>
            <a:r>
              <a:rPr lang="en-US" sz="3000" b="1"/>
              <a:t>Model</a:t>
            </a:r>
            <a:r>
              <a:rPr lang="en-US" sz="3000"/>
              <a:t> reflective thinking.</a:t>
            </a:r>
          </a:p>
          <a:p>
            <a:pPr marL="228600" lvl="1" indent="0">
              <a:buNone/>
            </a:pPr>
            <a:r>
              <a:rPr lang="en-US" sz="2600"/>
              <a:t>  </a:t>
            </a:r>
          </a:p>
          <a:p>
            <a:pPr marL="0" indent="0" algn="ctr">
              <a:buNone/>
            </a:pPr>
            <a:endParaRPr lang="en-US" sz="4000"/>
          </a:p>
        </p:txBody>
      </p:sp>
      <p:sp>
        <p:nvSpPr>
          <p:cNvPr id="4" name="Text Placeholder 3"/>
          <p:cNvSpPr>
            <a:spLocks noGrp="1"/>
          </p:cNvSpPr>
          <p:nvPr>
            <p:ph type="body" sz="quarter" idx="13"/>
          </p:nvPr>
        </p:nvSpPr>
        <p:spPr>
          <a:xfrm>
            <a:off x="228600" y="1828799"/>
            <a:ext cx="8807896" cy="1134035"/>
          </a:xfrm>
        </p:spPr>
        <p:txBody>
          <a:bodyPr vert="horz" lIns="91440" tIns="45720" rIns="91440" bIns="45720" rtlCol="0" anchor="t">
            <a:normAutofit/>
          </a:bodyPr>
          <a:lstStyle/>
          <a:p>
            <a:r>
              <a:rPr lang="en-US"/>
              <a:t>Reflection is a </a:t>
            </a:r>
            <a:r>
              <a:rPr lang="en-US" b="1" u="sng"/>
              <a:t>habit</a:t>
            </a:r>
            <a:r>
              <a:rPr lang="en-US"/>
              <a:t> teachers help foster!</a:t>
            </a:r>
          </a:p>
        </p:txBody>
      </p:sp>
      <p:pic>
        <p:nvPicPr>
          <p:cNvPr id="5" name="Picture 4" descr="Cartoon-Woman-Think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0957" y="2708920"/>
            <a:ext cx="3881199" cy="3017632"/>
          </a:xfrm>
          <a:prstGeom prst="rect">
            <a:avLst/>
          </a:prstGeom>
        </p:spPr>
      </p:pic>
      <p:sp>
        <p:nvSpPr>
          <p:cNvPr id="2" name="TextBox 1">
            <a:extLst>
              <a:ext uri="{FF2B5EF4-FFF2-40B4-BE49-F238E27FC236}">
                <a16:creationId xmlns="" xmlns:a16="http://schemas.microsoft.com/office/drawing/2014/main" id="{7EDC1BF4-FDEE-44E5-84DD-49DF8AC1C34A}"/>
              </a:ext>
            </a:extLst>
          </p:cNvPr>
          <p:cNvSpPr txBox="1"/>
          <p:nvPr/>
        </p:nvSpPr>
        <p:spPr>
          <a:xfrm>
            <a:off x="104775" y="266700"/>
            <a:ext cx="7593013" cy="104644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4400">
                <a:solidFill>
                  <a:schemeClr val="bg1"/>
                </a:solidFill>
                <a:latin typeface="+mj-lt"/>
              </a:rPr>
              <a:t>Nurture it</a:t>
            </a:r>
            <a:r>
              <a:rPr lang="en-US" sz="4400">
                <a:solidFill>
                  <a:schemeClr val="bg1"/>
                </a:solidFill>
                <a:latin typeface="+mj-lt"/>
              </a:rPr>
              <a:t>: Self-Assessment</a:t>
            </a:r>
            <a:endParaRPr lang="en-US"/>
          </a:p>
          <a:p>
            <a:pPr algn="ctr"/>
            <a:endParaRPr lang="en-US"/>
          </a:p>
        </p:txBody>
      </p:sp>
    </p:spTree>
    <p:extLst>
      <p:ext uri="{BB962C8B-B14F-4D97-AF65-F5344CB8AC3E}">
        <p14:creationId xmlns:p14="http://schemas.microsoft.com/office/powerpoint/2010/main" val="53310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Summative Self-Assessments</a:t>
            </a: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115" t="18608" r="71605" b="18058"/>
          <a:stretch/>
        </p:blipFill>
        <p:spPr bwMode="auto">
          <a:xfrm>
            <a:off x="395536" y="1608598"/>
            <a:ext cx="1872208" cy="3134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001" t="18678" r="63955" b="7682"/>
          <a:stretch/>
        </p:blipFill>
        <p:spPr bwMode="auto">
          <a:xfrm>
            <a:off x="6516216" y="1561558"/>
            <a:ext cx="2000250" cy="3181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174" t="20254" r="24452" b="7750"/>
          <a:stretch/>
        </p:blipFill>
        <p:spPr bwMode="auto">
          <a:xfrm>
            <a:off x="692510" y="3611711"/>
            <a:ext cx="3562555"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491" t="19542" r="23497" b="7455"/>
          <a:stretch/>
        </p:blipFill>
        <p:spPr bwMode="auto">
          <a:xfrm>
            <a:off x="5005440" y="4001712"/>
            <a:ext cx="3253604"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9779" t="20034" r="63960" b="7495"/>
          <a:stretch/>
        </p:blipFill>
        <p:spPr bwMode="auto">
          <a:xfrm>
            <a:off x="3347864" y="1844824"/>
            <a:ext cx="2276476" cy="3533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155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Curriculum Hub </a:t>
            </a:r>
            <a:endParaRPr lang="en-CA"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95" t="17361" r="5866" b="5258"/>
          <a:stretch/>
        </p:blipFill>
        <p:spPr bwMode="auto">
          <a:xfrm>
            <a:off x="179512" y="1844824"/>
            <a:ext cx="8676509" cy="4289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632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t>
            </a:r>
            <a:r>
              <a:rPr lang="en-CA" dirty="0" smtClean="0"/>
              <a:t>Curriculum Hub</a:t>
            </a:r>
            <a:endParaRPr lang="en-CA"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493" t="20060" r="14669" b="7579"/>
          <a:stretch/>
        </p:blipFill>
        <p:spPr bwMode="auto">
          <a:xfrm>
            <a:off x="251520" y="1628801"/>
            <a:ext cx="8643614" cy="496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otched Right Arrow 2"/>
          <p:cNvSpPr/>
          <p:nvPr/>
        </p:nvSpPr>
        <p:spPr>
          <a:xfrm rot="9843546">
            <a:off x="3757317" y="3157255"/>
            <a:ext cx="3456384" cy="13681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02764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7635240" cy="914400"/>
          </a:xfrm>
        </p:spPr>
        <p:txBody>
          <a:bodyPr/>
          <a:lstStyle/>
          <a:p>
            <a:r>
              <a:rPr lang="en-CA" dirty="0"/>
              <a:t>The </a:t>
            </a:r>
            <a:r>
              <a:rPr lang="en-CA" dirty="0" smtClean="0"/>
              <a:t>Curriculum Hub </a:t>
            </a:r>
            <a:endParaRPr lang="x-none" dirty="0"/>
          </a:p>
        </p:txBody>
      </p:sp>
      <p:sp>
        <p:nvSpPr>
          <p:cNvPr id="4" name="Content Placeholder 3"/>
          <p:cNvSpPr>
            <a:spLocks noGrp="1"/>
          </p:cNvSpPr>
          <p:nvPr>
            <p:ph idx="1"/>
          </p:nvPr>
        </p:nvSpPr>
        <p:spPr>
          <a:xfrm>
            <a:off x="251520" y="1556792"/>
            <a:ext cx="8496944" cy="4968552"/>
          </a:xfrm>
        </p:spPr>
        <p:txBody>
          <a:bodyPr>
            <a:noAutofit/>
          </a:bodyPr>
          <a:lstStyle/>
          <a:p>
            <a:pPr marL="0" indent="0">
              <a:spcBef>
                <a:spcPts val="0"/>
              </a:spcBef>
              <a:buNone/>
            </a:pPr>
            <a:r>
              <a:rPr lang="en-CA" sz="2800" dirty="0"/>
              <a:t>Core Competency information on the </a:t>
            </a:r>
            <a:r>
              <a:rPr lang="en-CA" sz="2800" dirty="0" smtClean="0"/>
              <a:t>Hub</a:t>
            </a:r>
            <a:endParaRPr lang="en-CA" sz="2800" dirty="0"/>
          </a:p>
          <a:p>
            <a:pPr marL="0" indent="0">
              <a:spcAft>
                <a:spcPts val="1200"/>
              </a:spcAft>
              <a:buNone/>
            </a:pPr>
            <a:r>
              <a:rPr lang="en-CA" sz="2800" dirty="0">
                <a:hlinkClick r:id="rId3"/>
              </a:rPr>
              <a:t>http://nvsd44curriculumhub.ca/core-competencies/</a:t>
            </a:r>
            <a:endParaRPr lang="en-CA" sz="2800" dirty="0"/>
          </a:p>
          <a:p>
            <a:pPr marL="0" indent="0">
              <a:spcBef>
                <a:spcPts val="0"/>
              </a:spcBef>
              <a:buNone/>
            </a:pPr>
            <a:endParaRPr lang="en-CA" sz="2800" dirty="0"/>
          </a:p>
          <a:p>
            <a:pPr marL="0" indent="0">
              <a:spcBef>
                <a:spcPts val="0"/>
              </a:spcBef>
              <a:spcAft>
                <a:spcPts val="1200"/>
              </a:spcAft>
              <a:buNone/>
            </a:pPr>
            <a:r>
              <a:rPr lang="en-CA" sz="2800" b="1" dirty="0"/>
              <a:t>Available:</a:t>
            </a:r>
          </a:p>
          <a:p>
            <a:pPr lvl="1">
              <a:spcBef>
                <a:spcPts val="0"/>
              </a:spcBef>
              <a:spcAft>
                <a:spcPts val="1200"/>
              </a:spcAft>
            </a:pPr>
            <a:r>
              <a:rPr lang="en-CA" dirty="0" smtClean="0"/>
              <a:t>Self-Assessment </a:t>
            </a:r>
            <a:r>
              <a:rPr lang="en-CA" dirty="0"/>
              <a:t>tools</a:t>
            </a:r>
          </a:p>
          <a:p>
            <a:pPr lvl="1">
              <a:spcBef>
                <a:spcPts val="0"/>
              </a:spcBef>
              <a:spcAft>
                <a:spcPts val="1200"/>
              </a:spcAft>
            </a:pPr>
            <a:r>
              <a:rPr lang="en-CA" dirty="0" smtClean="0"/>
              <a:t>Information sheets </a:t>
            </a:r>
            <a:r>
              <a:rPr lang="en-CA" dirty="0"/>
              <a:t>on teaching the Core Competencies </a:t>
            </a:r>
            <a:r>
              <a:rPr lang="en-CA" dirty="0" smtClean="0"/>
              <a:t>and </a:t>
            </a:r>
            <a:r>
              <a:rPr lang="en-CA" dirty="0"/>
              <a:t>Self-Assessment </a:t>
            </a:r>
          </a:p>
          <a:p>
            <a:pPr lvl="1"/>
            <a:r>
              <a:rPr lang="en-CA" dirty="0"/>
              <a:t>PPTs to share </a:t>
            </a:r>
          </a:p>
          <a:p>
            <a:endParaRPr lang="en-CA" sz="2800" dirty="0"/>
          </a:p>
        </p:txBody>
      </p:sp>
    </p:spTree>
    <p:extLst>
      <p:ext uri="{BB962C8B-B14F-4D97-AF65-F5344CB8AC3E}">
        <p14:creationId xmlns:p14="http://schemas.microsoft.com/office/powerpoint/2010/main" val="1886058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635240" cy="914400"/>
          </a:xfrm>
        </p:spPr>
        <p:txBody>
          <a:bodyPr>
            <a:normAutofit/>
          </a:bodyPr>
          <a:lstStyle/>
          <a:p>
            <a:r>
              <a:rPr lang="en-CA" dirty="0"/>
              <a:t>Suggested Timeline</a:t>
            </a:r>
          </a:p>
        </p:txBody>
      </p:sp>
      <p:sp>
        <p:nvSpPr>
          <p:cNvPr id="4" name="TextBox 3"/>
          <p:cNvSpPr txBox="1"/>
          <p:nvPr/>
        </p:nvSpPr>
        <p:spPr>
          <a:xfrm>
            <a:off x="971600" y="1988840"/>
            <a:ext cx="6984776" cy="646331"/>
          </a:xfrm>
          <a:prstGeom prst="rect">
            <a:avLst/>
          </a:prstGeom>
          <a:noFill/>
        </p:spPr>
        <p:txBody>
          <a:bodyPr wrap="square" rtlCol="0">
            <a:spAutoFit/>
          </a:bodyPr>
          <a:lstStyle/>
          <a:p>
            <a:r>
              <a:rPr lang="en-CA" dirty="0">
                <a:solidFill>
                  <a:prstClr val="black"/>
                </a:solidFill>
              </a:rPr>
              <a:t> </a:t>
            </a:r>
          </a:p>
          <a:p>
            <a:endParaRPr lang="en-CA" dirty="0">
              <a:solidFill>
                <a:prstClr val="black"/>
              </a:solidFill>
            </a:endParaRPr>
          </a:p>
        </p:txBody>
      </p:sp>
      <p:graphicFrame>
        <p:nvGraphicFramePr>
          <p:cNvPr id="5" name="Table 4"/>
          <p:cNvGraphicFramePr>
            <a:graphicFrameLocks noGrp="1"/>
          </p:cNvGraphicFramePr>
          <p:nvPr>
            <p:extLst/>
          </p:nvPr>
        </p:nvGraphicFramePr>
        <p:xfrm>
          <a:off x="251520" y="1498090"/>
          <a:ext cx="8568951" cy="4784982"/>
        </p:xfrm>
        <a:graphic>
          <a:graphicData uri="http://schemas.openxmlformats.org/drawingml/2006/table">
            <a:tbl>
              <a:tblPr firstRow="1" bandRow="1">
                <a:tableStyleId>{5C22544A-7EE6-4342-B048-85BDC9FD1C3A}</a:tableStyleId>
              </a:tblPr>
              <a:tblGrid>
                <a:gridCol w="1179598">
                  <a:extLst>
                    <a:ext uri="{9D8B030D-6E8A-4147-A177-3AD203B41FA5}">
                      <a16:colId xmlns:a16="http://schemas.microsoft.com/office/drawing/2014/main" xmlns="" val="20000"/>
                    </a:ext>
                  </a:extLst>
                </a:gridCol>
                <a:gridCol w="4653048">
                  <a:extLst>
                    <a:ext uri="{9D8B030D-6E8A-4147-A177-3AD203B41FA5}">
                      <a16:colId xmlns:a16="http://schemas.microsoft.com/office/drawing/2014/main" xmlns="" val="20001"/>
                    </a:ext>
                  </a:extLst>
                </a:gridCol>
                <a:gridCol w="2736305">
                  <a:extLst>
                    <a:ext uri="{9D8B030D-6E8A-4147-A177-3AD203B41FA5}">
                      <a16:colId xmlns:a16="http://schemas.microsoft.com/office/drawing/2014/main" xmlns="" val="20002"/>
                    </a:ext>
                  </a:extLst>
                </a:gridCol>
              </a:tblGrid>
              <a:tr h="604465">
                <a:tc>
                  <a:txBody>
                    <a:bodyPr/>
                    <a:lstStyle/>
                    <a:p>
                      <a:pPr algn="ctr"/>
                      <a:r>
                        <a:rPr lang="en-CA" sz="2000" dirty="0"/>
                        <a:t>Month </a:t>
                      </a:r>
                      <a:endParaRPr lang="en-CA" sz="2000" dirty="0">
                        <a:solidFill>
                          <a:sysClr val="windowText" lastClr="000000"/>
                        </a:solidFill>
                      </a:endParaRPr>
                    </a:p>
                  </a:txBody>
                  <a:tcPr anchor="ctr"/>
                </a:tc>
                <a:tc>
                  <a:txBody>
                    <a:bodyPr/>
                    <a:lstStyle/>
                    <a:p>
                      <a:pPr algn="ctr"/>
                      <a:r>
                        <a:rPr lang="en-CA" sz="2000" dirty="0"/>
                        <a:t>Staff </a:t>
                      </a:r>
                      <a:endParaRPr lang="en-CA" sz="2000" dirty="0">
                        <a:solidFill>
                          <a:sysClr val="windowText" lastClr="000000"/>
                        </a:solidFill>
                      </a:endParaRPr>
                    </a:p>
                  </a:txBody>
                  <a:tcPr anchor="ctr"/>
                </a:tc>
                <a:tc>
                  <a:txBody>
                    <a:bodyPr/>
                    <a:lstStyle/>
                    <a:p>
                      <a:pPr algn="ctr"/>
                      <a:r>
                        <a:rPr lang="en-CA" sz="2000" dirty="0"/>
                        <a:t>Students </a:t>
                      </a:r>
                      <a:endParaRPr lang="en-CA" sz="2000" dirty="0">
                        <a:solidFill>
                          <a:sysClr val="windowText" lastClr="000000"/>
                        </a:solidFill>
                      </a:endParaRPr>
                    </a:p>
                  </a:txBody>
                  <a:tcPr anchor="ctr"/>
                </a:tc>
                <a:extLst>
                  <a:ext uri="{0D108BD9-81ED-4DB2-BD59-A6C34878D82A}">
                    <a16:rowId xmlns:a16="http://schemas.microsoft.com/office/drawing/2014/main" xmlns="" val="10000"/>
                  </a:ext>
                </a:extLst>
              </a:tr>
              <a:tr h="1254437">
                <a:tc>
                  <a:txBody>
                    <a:bodyPr/>
                    <a:lstStyle/>
                    <a:p>
                      <a:r>
                        <a:rPr lang="en-CA" dirty="0"/>
                        <a:t>Fall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0000" algn="l"/>
                        </a:tabLst>
                        <a:defRPr/>
                      </a:pPr>
                      <a:r>
                        <a:rPr lang="en-CA" baseline="0" dirty="0"/>
                        <a:t>Explore the Curriculum Hub and the </a:t>
                      </a:r>
                      <a:r>
                        <a:rPr lang="en-CA" baseline="0" dirty="0" smtClean="0"/>
                        <a:t>Core Competencies </a:t>
                      </a:r>
                      <a:r>
                        <a:rPr lang="en-CA" baseline="0" dirty="0"/>
                        <a:t>section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0000" algn="l"/>
                        </a:tabLst>
                        <a:defRPr/>
                      </a:pPr>
                      <a:r>
                        <a:rPr lang="en-CA" dirty="0" smtClean="0"/>
                        <a:t>Notice,</a:t>
                      </a:r>
                      <a:r>
                        <a:rPr lang="en-CA" baseline="0" dirty="0" smtClean="0"/>
                        <a:t> and Name the Core Competencies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0000" algn="l"/>
                        </a:tabLst>
                        <a:defRPr/>
                      </a:pPr>
                      <a:r>
                        <a:rPr lang="en-CA" baseline="0" dirty="0" smtClean="0"/>
                        <a:t>Regularly reference posters</a:t>
                      </a:r>
                      <a:endParaRPr lang="en-CA"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Notice,</a:t>
                      </a:r>
                      <a:r>
                        <a:rPr lang="en-CA" baseline="0" dirty="0"/>
                        <a:t> and Name the Core Competencies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Use posters for reference</a:t>
                      </a:r>
                    </a:p>
                  </a:txBody>
                  <a:tcPr/>
                </a:tc>
                <a:extLst>
                  <a:ext uri="{0D108BD9-81ED-4DB2-BD59-A6C34878D82A}">
                    <a16:rowId xmlns:a16="http://schemas.microsoft.com/office/drawing/2014/main" xmlns="" val="10001"/>
                  </a:ext>
                </a:extLst>
              </a:tr>
              <a:tr h="1701659">
                <a:tc>
                  <a:txBody>
                    <a:bodyPr/>
                    <a:lstStyle/>
                    <a:p>
                      <a:r>
                        <a:rPr lang="en-CA" dirty="0" smtClean="0"/>
                        <a:t>Winter</a:t>
                      </a:r>
                      <a:endParaRPr lang="en-CA" dirty="0"/>
                    </a:p>
                  </a:txBody>
                  <a:tcPr/>
                </a:tc>
                <a:tc>
                  <a:txBody>
                    <a:bodyPr/>
                    <a:lstStyle/>
                    <a:p>
                      <a:pPr marL="285750" indent="-285750">
                        <a:spcAft>
                          <a:spcPts val="600"/>
                        </a:spcAft>
                        <a:buFont typeface="Arial" panose="020B0604020202020204" pitchFamily="34" charset="0"/>
                        <a:buChar char="•"/>
                        <a:tabLst>
                          <a:tab pos="270000" algn="l"/>
                        </a:tabLst>
                      </a:pPr>
                      <a:r>
                        <a:rPr lang="en-CA" baseline="0" dirty="0" smtClean="0"/>
                        <a:t>Discuss </a:t>
                      </a:r>
                      <a:r>
                        <a:rPr lang="en-CA" baseline="0" dirty="0"/>
                        <a:t>Core Competencies Self- Assessment tools</a:t>
                      </a:r>
                    </a:p>
                    <a:p>
                      <a:pPr marL="285750" indent="-285750">
                        <a:spcAft>
                          <a:spcPts val="600"/>
                        </a:spcAft>
                        <a:buFont typeface="Arial" panose="020B0604020202020204" pitchFamily="34" charset="0"/>
                        <a:buChar char="•"/>
                        <a:tabLst>
                          <a:tab pos="270000" algn="l"/>
                        </a:tabLst>
                      </a:pPr>
                      <a:r>
                        <a:rPr lang="en-CA" dirty="0"/>
                        <a:t>Notice,</a:t>
                      </a:r>
                      <a:r>
                        <a:rPr lang="en-CA" baseline="0" dirty="0"/>
                        <a:t> and Name the Core Competencies</a:t>
                      </a:r>
                    </a:p>
                    <a:p>
                      <a:pPr marL="285750" indent="-285750">
                        <a:buFont typeface="Arial" panose="020B0604020202020204" pitchFamily="34" charset="0"/>
                        <a:buChar char="•"/>
                        <a:tabLst>
                          <a:tab pos="270000" algn="l"/>
                        </a:tabLst>
                      </a:pPr>
                      <a:r>
                        <a:rPr lang="en-CA" baseline="0" dirty="0"/>
                        <a:t>Integrate Core Competencies throughout the Curriculum</a:t>
                      </a:r>
                    </a:p>
                  </a:txBody>
                  <a:tcPr/>
                </a:tc>
                <a:tc>
                  <a:txBody>
                    <a:bodyPr/>
                    <a:lstStyle/>
                    <a:p>
                      <a:r>
                        <a:rPr lang="en-CA" dirty="0"/>
                        <a:t>Develop an awareness and understanding</a:t>
                      </a:r>
                      <a:r>
                        <a:rPr lang="en-CA" baseline="0" dirty="0"/>
                        <a:t> of the Core Competencies</a:t>
                      </a:r>
                    </a:p>
                    <a:p>
                      <a:endParaRPr lang="en-CA" baseline="0" dirty="0"/>
                    </a:p>
                    <a:p>
                      <a:r>
                        <a:rPr lang="en-CA" baseline="0" dirty="0"/>
                        <a:t>Introduce students to templates</a:t>
                      </a:r>
                      <a:endParaRPr lang="en-CA" dirty="0"/>
                    </a:p>
                  </a:txBody>
                  <a:tcPr/>
                </a:tc>
                <a:extLst>
                  <a:ext uri="{0D108BD9-81ED-4DB2-BD59-A6C34878D82A}">
                    <a16:rowId xmlns:a16="http://schemas.microsoft.com/office/drawing/2014/main" xmlns="" val="10002"/>
                  </a:ext>
                </a:extLst>
              </a:tr>
              <a:tr h="1069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Spring </a:t>
                      </a:r>
                    </a:p>
                    <a:p>
                      <a:endParaRPr lang="en-CA" dirty="0"/>
                    </a:p>
                  </a:txBody>
                  <a:tcPr/>
                </a:tc>
                <a:tc>
                  <a:txBody>
                    <a:bodyPr/>
                    <a:lstStyle/>
                    <a:p>
                      <a:pPr marL="285750" indent="-285750">
                        <a:spcAft>
                          <a:spcPts val="600"/>
                        </a:spcAft>
                        <a:buFont typeface="Arial" panose="020B0604020202020204" pitchFamily="34" charset="0"/>
                        <a:buChar char="•"/>
                        <a:tabLst>
                          <a:tab pos="270000" algn="l"/>
                        </a:tabLst>
                      </a:pPr>
                      <a:r>
                        <a:rPr lang="en-CA" dirty="0" smtClean="0"/>
                        <a:t>Teach </a:t>
                      </a:r>
                      <a:r>
                        <a:rPr lang="en-CA" baseline="0" dirty="0" smtClean="0"/>
                        <a:t>to </a:t>
                      </a:r>
                      <a:r>
                        <a:rPr lang="en-CA" baseline="0" dirty="0"/>
                        <a:t>(nurture) and </a:t>
                      </a:r>
                      <a:r>
                        <a:rPr lang="en-CA" baseline="0" dirty="0" smtClean="0"/>
                        <a:t>practice (</a:t>
                      </a:r>
                      <a:r>
                        <a:rPr lang="en-CA" baseline="0" dirty="0"/>
                        <a:t>nurture)  the Core Competencies and Self-Assessment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Practice (nurture) Self-Assessment of the Core Competencies using templates</a:t>
                      </a:r>
                      <a:endParaRPr lang="en-CA"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21903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lstStyle/>
          <a:p>
            <a:r>
              <a:rPr lang="x-none"/>
              <a:t>Learning Targets</a:t>
            </a:r>
          </a:p>
        </p:txBody>
      </p:sp>
      <p:sp>
        <p:nvSpPr>
          <p:cNvPr id="4" name="Content Placeholder 3"/>
          <p:cNvSpPr>
            <a:spLocks noGrp="1"/>
          </p:cNvSpPr>
          <p:nvPr>
            <p:ph idx="1"/>
          </p:nvPr>
        </p:nvSpPr>
        <p:spPr>
          <a:xfrm>
            <a:off x="611560" y="1916832"/>
            <a:ext cx="7344816" cy="4464496"/>
          </a:xfrm>
        </p:spPr>
        <p:txBody>
          <a:bodyPr vert="horz" lIns="91440" tIns="45720" rIns="91440" bIns="45720" rtlCol="0" anchor="t">
            <a:normAutofit/>
          </a:bodyPr>
          <a:lstStyle/>
          <a:p>
            <a:pPr>
              <a:spcAft>
                <a:spcPts val="1800"/>
              </a:spcAft>
            </a:pPr>
            <a:r>
              <a:rPr lang="en-CA"/>
              <a:t>Integrate Core Competencies into the classroom </a:t>
            </a:r>
          </a:p>
          <a:p>
            <a:pPr>
              <a:spcAft>
                <a:spcPts val="1800"/>
              </a:spcAft>
            </a:pPr>
            <a:r>
              <a:rPr lang="en-CA"/>
              <a:t>Develop students' ability to self-assess </a:t>
            </a:r>
          </a:p>
          <a:p>
            <a:pPr>
              <a:spcAft>
                <a:spcPts val="1800"/>
              </a:spcAft>
            </a:pPr>
            <a:r>
              <a:rPr lang="en-CA"/>
              <a:t>Support student Self-Assessment of the Core Competencies</a:t>
            </a:r>
          </a:p>
          <a:p>
            <a:pPr>
              <a:spcAft>
                <a:spcPts val="1800"/>
              </a:spcAft>
            </a:pPr>
            <a:endParaRPr lang="en-CA"/>
          </a:p>
        </p:txBody>
      </p:sp>
    </p:spTree>
    <p:extLst>
      <p:ext uri="{BB962C8B-B14F-4D97-AF65-F5344CB8AC3E}">
        <p14:creationId xmlns:p14="http://schemas.microsoft.com/office/powerpoint/2010/main" val="2025528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635240" cy="914400"/>
          </a:xfrm>
        </p:spPr>
        <p:txBody>
          <a:bodyPr>
            <a:normAutofit/>
          </a:bodyPr>
          <a:lstStyle/>
          <a:p>
            <a:r>
              <a:rPr lang="en-CA" dirty="0"/>
              <a:t>Suggested Timeline</a:t>
            </a:r>
          </a:p>
        </p:txBody>
      </p:sp>
      <p:sp>
        <p:nvSpPr>
          <p:cNvPr id="4" name="TextBox 3"/>
          <p:cNvSpPr txBox="1"/>
          <p:nvPr/>
        </p:nvSpPr>
        <p:spPr>
          <a:xfrm>
            <a:off x="971600" y="1988840"/>
            <a:ext cx="6984776" cy="646331"/>
          </a:xfrm>
          <a:prstGeom prst="rect">
            <a:avLst/>
          </a:prstGeom>
          <a:noFill/>
        </p:spPr>
        <p:txBody>
          <a:bodyPr wrap="square" rtlCol="0">
            <a:spAutoFit/>
          </a:bodyPr>
          <a:lstStyle/>
          <a:p>
            <a:r>
              <a:rPr lang="en-CA" dirty="0">
                <a:solidFill>
                  <a:prstClr val="black"/>
                </a:solidFill>
              </a:rPr>
              <a:t> </a:t>
            </a:r>
          </a:p>
          <a:p>
            <a:endParaRPr lang="en-CA" dirty="0">
              <a:solidFill>
                <a:prstClr val="black"/>
              </a:solidFill>
            </a:endParaRPr>
          </a:p>
        </p:txBody>
      </p:sp>
      <p:graphicFrame>
        <p:nvGraphicFramePr>
          <p:cNvPr id="5" name="Table 4"/>
          <p:cNvGraphicFramePr>
            <a:graphicFrameLocks noGrp="1"/>
          </p:cNvGraphicFramePr>
          <p:nvPr>
            <p:extLst/>
          </p:nvPr>
        </p:nvGraphicFramePr>
        <p:xfrm>
          <a:off x="179511" y="1340769"/>
          <a:ext cx="8568953" cy="5465395"/>
        </p:xfrm>
        <a:graphic>
          <a:graphicData uri="http://schemas.openxmlformats.org/drawingml/2006/table">
            <a:tbl>
              <a:tblPr firstRow="1" bandRow="1">
                <a:tableStyleId>{5C22544A-7EE6-4342-B048-85BDC9FD1C3A}</a:tableStyleId>
              </a:tblPr>
              <a:tblGrid>
                <a:gridCol w="1179599">
                  <a:extLst>
                    <a:ext uri="{9D8B030D-6E8A-4147-A177-3AD203B41FA5}">
                      <a16:colId xmlns:a16="http://schemas.microsoft.com/office/drawing/2014/main" xmlns="" val="20000"/>
                    </a:ext>
                  </a:extLst>
                </a:gridCol>
                <a:gridCol w="4653049">
                  <a:extLst>
                    <a:ext uri="{9D8B030D-6E8A-4147-A177-3AD203B41FA5}">
                      <a16:colId xmlns:a16="http://schemas.microsoft.com/office/drawing/2014/main" xmlns="" val="20001"/>
                    </a:ext>
                  </a:extLst>
                </a:gridCol>
                <a:gridCol w="2736305">
                  <a:extLst>
                    <a:ext uri="{9D8B030D-6E8A-4147-A177-3AD203B41FA5}">
                      <a16:colId xmlns:a16="http://schemas.microsoft.com/office/drawing/2014/main" xmlns="" val="20002"/>
                    </a:ext>
                  </a:extLst>
                </a:gridCol>
              </a:tblGrid>
              <a:tr h="699698">
                <a:tc>
                  <a:txBody>
                    <a:bodyPr/>
                    <a:lstStyle/>
                    <a:p>
                      <a:pPr algn="ctr"/>
                      <a:r>
                        <a:rPr lang="en-CA" sz="2000" dirty="0"/>
                        <a:t>Month </a:t>
                      </a:r>
                      <a:endParaRPr lang="en-CA" sz="2000" dirty="0">
                        <a:solidFill>
                          <a:sysClr val="windowText" lastClr="000000"/>
                        </a:solidFill>
                      </a:endParaRPr>
                    </a:p>
                  </a:txBody>
                  <a:tcPr anchor="ctr"/>
                </a:tc>
                <a:tc>
                  <a:txBody>
                    <a:bodyPr/>
                    <a:lstStyle/>
                    <a:p>
                      <a:pPr algn="ctr"/>
                      <a:r>
                        <a:rPr lang="en-CA" sz="2000" dirty="0"/>
                        <a:t>Staff </a:t>
                      </a:r>
                      <a:endParaRPr lang="en-CA" sz="2000" dirty="0">
                        <a:solidFill>
                          <a:sysClr val="windowText" lastClr="000000"/>
                        </a:solidFill>
                      </a:endParaRPr>
                    </a:p>
                  </a:txBody>
                  <a:tcPr anchor="ctr"/>
                </a:tc>
                <a:tc>
                  <a:txBody>
                    <a:bodyPr/>
                    <a:lstStyle/>
                    <a:p>
                      <a:pPr algn="ctr"/>
                      <a:r>
                        <a:rPr lang="en-CA" sz="2000" dirty="0"/>
                        <a:t>Students </a:t>
                      </a:r>
                      <a:endParaRPr lang="en-CA" sz="2000" dirty="0">
                        <a:solidFill>
                          <a:sysClr val="windowText" lastClr="000000"/>
                        </a:solidFill>
                      </a:endParaRPr>
                    </a:p>
                  </a:txBody>
                  <a:tcPr anchor="ctr"/>
                </a:tc>
                <a:extLst>
                  <a:ext uri="{0D108BD9-81ED-4DB2-BD59-A6C34878D82A}">
                    <a16:rowId xmlns:a16="http://schemas.microsoft.com/office/drawing/2014/main" xmlns="" val="10000"/>
                  </a:ext>
                </a:extLst>
              </a:tr>
              <a:tr h="3044165">
                <a:tc>
                  <a:txBody>
                    <a:bodyPr/>
                    <a:lstStyle/>
                    <a:p>
                      <a:r>
                        <a:rPr lang="en-CA" dirty="0"/>
                        <a:t>March</a:t>
                      </a:r>
                    </a:p>
                  </a:txBody>
                  <a:tcPr/>
                </a:tc>
                <a:tc>
                  <a:txBody>
                    <a:bodyPr/>
                    <a:lstStyle/>
                    <a:p>
                      <a:pPr marL="285750" indent="-285750">
                        <a:spcAft>
                          <a:spcPts val="600"/>
                        </a:spcAft>
                        <a:buFont typeface="Arial" panose="020B0604020202020204" pitchFamily="34" charset="0"/>
                        <a:buChar char="•"/>
                        <a:tabLst>
                          <a:tab pos="270000" algn="l"/>
                        </a:tabLst>
                      </a:pPr>
                      <a:r>
                        <a:rPr lang="en-CA" dirty="0"/>
                        <a:t>Staff</a:t>
                      </a:r>
                      <a:r>
                        <a:rPr lang="en-CA" baseline="0" dirty="0"/>
                        <a:t> collaboratively decide on Core Competencies Summative Assessment tool </a:t>
                      </a:r>
                      <a:endParaRPr lang="en-CA" baseline="0" dirty="0" smtClean="0"/>
                    </a:p>
                    <a:p>
                      <a:pPr marL="285750" indent="-285750">
                        <a:spcAft>
                          <a:spcPts val="600"/>
                        </a:spcAft>
                        <a:buFont typeface="Arial" panose="020B0604020202020204" pitchFamily="34" charset="0"/>
                        <a:buChar char="•"/>
                        <a:tabLst>
                          <a:tab pos="270000" algn="l"/>
                        </a:tabLst>
                      </a:pPr>
                      <a:r>
                        <a:rPr lang="en-CA" dirty="0" smtClean="0"/>
                        <a:t>Notice</a:t>
                      </a:r>
                      <a:r>
                        <a:rPr lang="en-CA" dirty="0"/>
                        <a:t>,</a:t>
                      </a:r>
                      <a:r>
                        <a:rPr lang="en-CA" baseline="0" dirty="0"/>
                        <a:t> and </a:t>
                      </a:r>
                      <a:r>
                        <a:rPr lang="en-CA" baseline="0" dirty="0" smtClean="0"/>
                        <a:t>Name </a:t>
                      </a:r>
                      <a:r>
                        <a:rPr lang="en-CA" baseline="0" dirty="0"/>
                        <a:t>the Core Competencies</a:t>
                      </a:r>
                    </a:p>
                    <a:p>
                      <a:pPr marL="285750" indent="-285750">
                        <a:buFont typeface="Arial" panose="020B0604020202020204" pitchFamily="34" charset="0"/>
                        <a:buChar char="•"/>
                        <a:tabLst>
                          <a:tab pos="270000" algn="l"/>
                        </a:tabLst>
                      </a:pPr>
                      <a:r>
                        <a:rPr lang="en-CA" baseline="0" dirty="0"/>
                        <a:t>Integrate Core Competencies throughout the </a:t>
                      </a:r>
                      <a:r>
                        <a:rPr lang="en-CA" baseline="0" dirty="0" smtClean="0"/>
                        <a:t>Curriculum</a:t>
                      </a:r>
                    </a:p>
                    <a:p>
                      <a:pPr marL="0" indent="0">
                        <a:buFont typeface="Arial" panose="020B0604020202020204" pitchFamily="34" charset="0"/>
                        <a:buNone/>
                        <a:tabLst>
                          <a:tab pos="270000" algn="l"/>
                        </a:tabLst>
                      </a:pPr>
                      <a:endParaRPr lang="en-CA" baseline="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0000" algn="l"/>
                        </a:tabLst>
                        <a:defRPr/>
                      </a:pPr>
                      <a:r>
                        <a:rPr lang="en-CA" dirty="0"/>
                        <a:t>Provide</a:t>
                      </a:r>
                      <a:r>
                        <a:rPr lang="en-CA" baseline="0" dirty="0"/>
                        <a:t> opportunities for evidence collection</a:t>
                      </a:r>
                    </a:p>
                  </a:txBody>
                  <a:tcPr/>
                </a:tc>
                <a:tc>
                  <a:txBody>
                    <a:bodyPr/>
                    <a:lstStyle/>
                    <a:p>
                      <a:r>
                        <a:rPr lang="en-CA" dirty="0"/>
                        <a:t>Develop an awareness and understanding</a:t>
                      </a:r>
                      <a:r>
                        <a:rPr lang="en-CA" baseline="0" dirty="0"/>
                        <a:t> of the Core Competencies</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Notice,</a:t>
                      </a:r>
                      <a:r>
                        <a:rPr lang="en-CA" baseline="0" dirty="0"/>
                        <a:t> </a:t>
                      </a:r>
                      <a:r>
                        <a:rPr lang="en-CA" baseline="0" dirty="0" smtClean="0"/>
                        <a:t>and Name </a:t>
                      </a:r>
                      <a:r>
                        <a:rPr lang="en-CA" baseline="0" dirty="0"/>
                        <a:t>the Core Competencies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Collect evidence  for </a:t>
                      </a:r>
                      <a:r>
                        <a:rPr lang="en-CA" baseline="0" dirty="0" smtClean="0"/>
                        <a:t>Self-Assessment of the Core Competencies</a:t>
                      </a:r>
                      <a:endParaRPr lang="en-CA" dirty="0" smtClean="0"/>
                    </a:p>
                    <a:p>
                      <a:endParaRPr lang="en-CA" dirty="0"/>
                    </a:p>
                  </a:txBody>
                  <a:tcPr/>
                </a:tc>
                <a:extLst>
                  <a:ext uri="{0D108BD9-81ED-4DB2-BD59-A6C34878D82A}">
                    <a16:rowId xmlns:a16="http://schemas.microsoft.com/office/drawing/2014/main" xmlns="" val="10001"/>
                  </a:ext>
                </a:extLst>
              </a:tr>
              <a:tr h="1656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April</a:t>
                      </a:r>
                    </a:p>
                    <a:p>
                      <a:endParaRPr lang="en-CA" dirty="0"/>
                    </a:p>
                  </a:txBody>
                  <a:tcPr/>
                </a:tc>
                <a:tc>
                  <a:txBody>
                    <a:bodyPr/>
                    <a:lstStyle/>
                    <a:p>
                      <a:pPr marL="285750" indent="-285750">
                        <a:spcAft>
                          <a:spcPts val="600"/>
                        </a:spcAft>
                        <a:buFont typeface="Arial" panose="020B0604020202020204" pitchFamily="34" charset="0"/>
                        <a:buChar char="•"/>
                        <a:tabLst>
                          <a:tab pos="270000" algn="l"/>
                        </a:tabLst>
                      </a:pPr>
                      <a:r>
                        <a:rPr lang="en-CA" dirty="0"/>
                        <a:t>Teach</a:t>
                      </a:r>
                      <a:r>
                        <a:rPr lang="en-CA" baseline="0" dirty="0"/>
                        <a:t> to (nurture) and practice (nurture)  the Core Competencies and Self-Assessment</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70000" algn="l"/>
                        </a:tabLst>
                        <a:defRPr/>
                      </a:pPr>
                      <a:r>
                        <a:rPr lang="en-CA" dirty="0"/>
                        <a:t>Provide</a:t>
                      </a:r>
                      <a:r>
                        <a:rPr lang="en-CA" baseline="0" dirty="0"/>
                        <a:t> opportunities for evidence collection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Practice (nurture) the Self-Assessment of the Core Competencies</a:t>
                      </a:r>
                      <a:endParaRPr lang="en-CA" dirty="0"/>
                    </a:p>
                    <a:p>
                      <a:endParaRPr lang="en-CA"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192268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7635240" cy="914400"/>
          </a:xfrm>
        </p:spPr>
        <p:txBody>
          <a:bodyPr>
            <a:normAutofit/>
          </a:bodyPr>
          <a:lstStyle/>
          <a:p>
            <a:r>
              <a:rPr lang="en-CA" dirty="0"/>
              <a:t>Suggested Timeline</a:t>
            </a:r>
          </a:p>
        </p:txBody>
      </p:sp>
      <p:sp>
        <p:nvSpPr>
          <p:cNvPr id="4" name="TextBox 3"/>
          <p:cNvSpPr txBox="1"/>
          <p:nvPr/>
        </p:nvSpPr>
        <p:spPr>
          <a:xfrm>
            <a:off x="971600" y="1988840"/>
            <a:ext cx="6984776" cy="646331"/>
          </a:xfrm>
          <a:prstGeom prst="rect">
            <a:avLst/>
          </a:prstGeom>
          <a:noFill/>
        </p:spPr>
        <p:txBody>
          <a:bodyPr wrap="square" rtlCol="0">
            <a:spAutoFit/>
          </a:bodyPr>
          <a:lstStyle/>
          <a:p>
            <a:r>
              <a:rPr lang="en-CA" dirty="0">
                <a:solidFill>
                  <a:prstClr val="black"/>
                </a:solidFill>
              </a:rPr>
              <a:t> </a:t>
            </a:r>
          </a:p>
          <a:p>
            <a:endParaRPr lang="en-CA" dirty="0">
              <a:solidFill>
                <a:prstClr val="black"/>
              </a:solidFill>
            </a:endParaRPr>
          </a:p>
        </p:txBody>
      </p:sp>
      <p:graphicFrame>
        <p:nvGraphicFramePr>
          <p:cNvPr id="5" name="Table 4"/>
          <p:cNvGraphicFramePr>
            <a:graphicFrameLocks noGrp="1"/>
          </p:cNvGraphicFramePr>
          <p:nvPr>
            <p:extLst/>
          </p:nvPr>
        </p:nvGraphicFramePr>
        <p:xfrm>
          <a:off x="251520" y="2009337"/>
          <a:ext cx="8691917" cy="4237392"/>
        </p:xfrm>
        <a:graphic>
          <a:graphicData uri="http://schemas.openxmlformats.org/drawingml/2006/table">
            <a:tbl>
              <a:tblPr firstRow="1" bandRow="1">
                <a:tableStyleId>{5C22544A-7EE6-4342-B048-85BDC9FD1C3A}</a:tableStyleId>
              </a:tblPr>
              <a:tblGrid>
                <a:gridCol w="1180800">
                  <a:extLst>
                    <a:ext uri="{9D8B030D-6E8A-4147-A177-3AD203B41FA5}">
                      <a16:colId xmlns:a16="http://schemas.microsoft.com/office/drawing/2014/main" xmlns="" val="20000"/>
                    </a:ext>
                  </a:extLst>
                </a:gridCol>
                <a:gridCol w="4654800">
                  <a:extLst>
                    <a:ext uri="{9D8B030D-6E8A-4147-A177-3AD203B41FA5}">
                      <a16:colId xmlns:a16="http://schemas.microsoft.com/office/drawing/2014/main" xmlns="" val="20001"/>
                    </a:ext>
                  </a:extLst>
                </a:gridCol>
                <a:gridCol w="2856317">
                  <a:extLst>
                    <a:ext uri="{9D8B030D-6E8A-4147-A177-3AD203B41FA5}">
                      <a16:colId xmlns:a16="http://schemas.microsoft.com/office/drawing/2014/main" xmlns="" val="20002"/>
                    </a:ext>
                  </a:extLst>
                </a:gridCol>
              </a:tblGrid>
              <a:tr h="716400">
                <a:tc>
                  <a:txBody>
                    <a:bodyPr/>
                    <a:lstStyle/>
                    <a:p>
                      <a:pPr algn="ctr"/>
                      <a:r>
                        <a:rPr lang="en-CA" sz="2000" dirty="0"/>
                        <a:t>Month </a:t>
                      </a:r>
                      <a:endParaRPr lang="en-CA" sz="2000" dirty="0">
                        <a:solidFill>
                          <a:sysClr val="windowText" lastClr="000000"/>
                        </a:solidFill>
                      </a:endParaRPr>
                    </a:p>
                  </a:txBody>
                  <a:tcPr anchor="ctr"/>
                </a:tc>
                <a:tc>
                  <a:txBody>
                    <a:bodyPr/>
                    <a:lstStyle/>
                    <a:p>
                      <a:pPr algn="ctr"/>
                      <a:r>
                        <a:rPr lang="en-CA" sz="2000" dirty="0"/>
                        <a:t>Staff </a:t>
                      </a:r>
                      <a:endParaRPr lang="en-CA" sz="2000" dirty="0">
                        <a:solidFill>
                          <a:sysClr val="windowText" lastClr="000000"/>
                        </a:solidFill>
                      </a:endParaRPr>
                    </a:p>
                  </a:txBody>
                  <a:tcPr anchor="ctr"/>
                </a:tc>
                <a:tc>
                  <a:txBody>
                    <a:bodyPr/>
                    <a:lstStyle/>
                    <a:p>
                      <a:pPr algn="ctr"/>
                      <a:r>
                        <a:rPr lang="en-CA" sz="2000" dirty="0"/>
                        <a:t>Students </a:t>
                      </a:r>
                      <a:endParaRPr lang="en-CA" sz="2000" dirty="0">
                        <a:solidFill>
                          <a:sysClr val="windowText" lastClr="000000"/>
                        </a:solidFill>
                      </a:endParaRPr>
                    </a:p>
                  </a:txBody>
                  <a:tcPr anchor="ctr"/>
                </a:tc>
                <a:extLst>
                  <a:ext uri="{0D108BD9-81ED-4DB2-BD59-A6C34878D82A}">
                    <a16:rowId xmlns:a16="http://schemas.microsoft.com/office/drawing/2014/main" xmlns="" val="10000"/>
                  </a:ext>
                </a:extLst>
              </a:tr>
              <a:tr h="1792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May</a:t>
                      </a:r>
                    </a:p>
                    <a:p>
                      <a:endParaRPr lang="en-CA" dirty="0"/>
                    </a:p>
                  </a:txBody>
                  <a:tcPr/>
                </a:tc>
                <a:tc>
                  <a:txBody>
                    <a:bodyPr/>
                    <a:lstStyle/>
                    <a:p>
                      <a:pPr marL="285750" indent="-285750">
                        <a:spcAft>
                          <a:spcPts val="600"/>
                        </a:spcAft>
                        <a:buFont typeface="Arial" panose="020B0604020202020204" pitchFamily="34" charset="0"/>
                        <a:buChar char="•"/>
                        <a:tabLst>
                          <a:tab pos="270000" algn="l"/>
                        </a:tabLst>
                      </a:pPr>
                      <a:r>
                        <a:rPr lang="en-CA" dirty="0"/>
                        <a:t>Provide</a:t>
                      </a:r>
                      <a:r>
                        <a:rPr lang="en-CA" baseline="0" dirty="0"/>
                        <a:t> opportunities for evidence collection</a:t>
                      </a:r>
                    </a:p>
                    <a:p>
                      <a:pPr marL="285750" indent="-285750">
                        <a:buFont typeface="Arial" panose="020B0604020202020204" pitchFamily="34" charset="0"/>
                        <a:buChar char="•"/>
                        <a:tabLst>
                          <a:tab pos="270000" algn="l"/>
                        </a:tabLst>
                      </a:pPr>
                      <a:r>
                        <a:rPr lang="en-CA" dirty="0" smtClean="0"/>
                        <a:t>Teach</a:t>
                      </a:r>
                      <a:r>
                        <a:rPr lang="en-CA" baseline="0" dirty="0" smtClean="0"/>
                        <a:t> to </a:t>
                      </a:r>
                      <a:r>
                        <a:rPr lang="en-CA" baseline="0" dirty="0"/>
                        <a:t>(nurture) and </a:t>
                      </a:r>
                      <a:r>
                        <a:rPr lang="en-CA" baseline="0" dirty="0" smtClean="0"/>
                        <a:t>practice (</a:t>
                      </a:r>
                      <a:r>
                        <a:rPr lang="en-CA" baseline="0" dirty="0"/>
                        <a:t>nurture) the Core Competencies and </a:t>
                      </a:r>
                    </a:p>
                    <a:p>
                      <a:pPr marL="0" indent="0">
                        <a:buFont typeface="Arial" panose="020B0604020202020204" pitchFamily="34" charset="0"/>
                        <a:buNone/>
                        <a:tabLst>
                          <a:tab pos="270000" algn="l"/>
                        </a:tabLst>
                      </a:pPr>
                      <a:r>
                        <a:rPr lang="en-CA" baseline="0" dirty="0" smtClean="0"/>
                        <a:t>	Self-Assessment</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Gather evidence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Summative Self-Assessment of the Core Competencies</a:t>
                      </a:r>
                      <a:endParaRPr lang="en-CA" dirty="0"/>
                    </a:p>
                  </a:txBody>
                  <a:tcPr/>
                </a:tc>
                <a:extLst>
                  <a:ext uri="{0D108BD9-81ED-4DB2-BD59-A6C34878D82A}">
                    <a16:rowId xmlns:a16="http://schemas.microsoft.com/office/drawing/2014/main" xmlns="" val="10001"/>
                  </a:ext>
                </a:extLst>
              </a:tr>
              <a:tr h="1728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June</a:t>
                      </a:r>
                    </a:p>
                    <a:p>
                      <a:endParaRPr lang="en-CA" dirty="0"/>
                    </a:p>
                  </a:txBody>
                  <a:tcPr/>
                </a:tc>
                <a:tc>
                  <a:txBody>
                    <a:bodyPr/>
                    <a:lstStyle/>
                    <a:p>
                      <a:pPr marL="285750" indent="-285750">
                        <a:buFont typeface="Arial" panose="020B0604020202020204" pitchFamily="34" charset="0"/>
                        <a:buChar char="•"/>
                        <a:tabLst/>
                      </a:pPr>
                      <a:r>
                        <a:rPr lang="en-CA" dirty="0" smtClean="0"/>
                        <a:t>Upload </a:t>
                      </a:r>
                      <a:r>
                        <a:rPr lang="en-CA" baseline="0" dirty="0"/>
                        <a:t>Summative </a:t>
                      </a:r>
                      <a:r>
                        <a:rPr lang="en-CA" baseline="0" dirty="0" smtClean="0"/>
                        <a:t>Self-Assessment</a:t>
                      </a:r>
                      <a:endParaRPr lang="en-CA" dirty="0" smtClean="0"/>
                    </a:p>
                    <a:p>
                      <a:pPr marL="0" indent="0">
                        <a:spcAft>
                          <a:spcPts val="600"/>
                        </a:spcAft>
                        <a:buFont typeface="Arial" panose="020B0604020202020204" pitchFamily="34" charset="0"/>
                        <a:buChar char="•"/>
                        <a:tabLst>
                          <a:tab pos="270000" algn="l"/>
                        </a:tabLst>
                      </a:pPr>
                      <a:r>
                        <a:rPr lang="en-CA" baseline="0" dirty="0" smtClean="0"/>
                        <a:t>   </a:t>
                      </a:r>
                      <a:r>
                        <a:rPr lang="en-CA" baseline="0" dirty="0"/>
                        <a:t>Add comment to XSTU course to reflect</a:t>
                      </a: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tab pos="270000" algn="l"/>
                        </a:tabLst>
                        <a:defRPr/>
                      </a:pPr>
                      <a:r>
                        <a:rPr lang="en-CA" baseline="0" dirty="0"/>
                        <a:t>    </a:t>
                      </a:r>
                      <a:r>
                        <a:rPr lang="en-CA" baseline="0" dirty="0" smtClean="0"/>
                        <a:t>Self-Assessment completed </a:t>
                      </a:r>
                      <a:endParaRPr lang="en-CA" baseline="0" dirty="0"/>
                    </a:p>
                    <a:p>
                      <a:pPr>
                        <a:spcAft>
                          <a:spcPts val="600"/>
                        </a:spcAft>
                        <a:tabLst>
                          <a:tab pos="270000" algn="l"/>
                          <a:tab pos="360000" algn="l"/>
                        </a:tabLst>
                      </a:pPr>
                      <a:r>
                        <a:rPr lang="en-CA" baseline="0" dirty="0"/>
                        <a:t>	</a:t>
                      </a:r>
                      <a:endParaRPr lang="en-CA" dirty="0"/>
                    </a:p>
                  </a:txBody>
                  <a:tcPr/>
                </a:tc>
                <a:tc>
                  <a:txBody>
                    <a:bodyPr/>
                    <a:lstStyle/>
                    <a:p>
                      <a:r>
                        <a:rPr lang="en-CA" dirty="0"/>
                        <a:t>Complete </a:t>
                      </a:r>
                      <a:r>
                        <a:rPr lang="en-CA" baseline="0" dirty="0"/>
                        <a:t>Summative Self-Assessment </a:t>
                      </a:r>
                      <a:endParaRPr lang="en-CA"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334081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635240" cy="914400"/>
          </a:xfrm>
        </p:spPr>
        <p:txBody>
          <a:bodyPr>
            <a:normAutofit fontScale="90000"/>
          </a:bodyPr>
          <a:lstStyle/>
          <a:p>
            <a:r>
              <a:rPr lang="en-CA" dirty="0" smtClean="0"/>
              <a:t>May–What </a:t>
            </a:r>
            <a:r>
              <a:rPr lang="en-CA" dirty="0"/>
              <a:t>does it look like? </a:t>
            </a:r>
            <a:endParaRPr lang="x-none" dirty="0"/>
          </a:p>
        </p:txBody>
      </p:sp>
      <p:sp>
        <p:nvSpPr>
          <p:cNvPr id="4" name="Content Placeholder 3"/>
          <p:cNvSpPr>
            <a:spLocks noGrp="1"/>
          </p:cNvSpPr>
          <p:nvPr>
            <p:ph idx="1"/>
          </p:nvPr>
        </p:nvSpPr>
        <p:spPr>
          <a:xfrm>
            <a:off x="179512" y="1628800"/>
            <a:ext cx="8784976" cy="5040560"/>
          </a:xfrm>
        </p:spPr>
        <p:txBody>
          <a:bodyPr>
            <a:normAutofit lnSpcReduction="10000"/>
          </a:bodyPr>
          <a:lstStyle/>
          <a:p>
            <a:pPr>
              <a:spcAft>
                <a:spcPts val="600"/>
              </a:spcAft>
            </a:pPr>
            <a:r>
              <a:rPr lang="en-CA" sz="2600" dirty="0"/>
              <a:t>Staff collaborate to chose a tool for Summative Self-Assessment</a:t>
            </a:r>
          </a:p>
          <a:p>
            <a:pPr>
              <a:spcAft>
                <a:spcPts val="600"/>
              </a:spcAft>
            </a:pPr>
            <a:r>
              <a:rPr lang="en-CA" sz="2600" dirty="0" smtClean="0"/>
              <a:t>All </a:t>
            </a:r>
            <a:r>
              <a:rPr lang="en-CA" sz="2600" b="1" dirty="0">
                <a:solidFill>
                  <a:srgbClr val="FF0000"/>
                </a:solidFill>
              </a:rPr>
              <a:t>students 8-12 </a:t>
            </a:r>
            <a:r>
              <a:rPr lang="en-CA" sz="2600" dirty="0" smtClean="0"/>
              <a:t>complete </a:t>
            </a:r>
            <a:r>
              <a:rPr lang="en-CA" sz="2600" b="1" dirty="0" smtClean="0">
                <a:solidFill>
                  <a:srgbClr val="FF0000"/>
                </a:solidFill>
              </a:rPr>
              <a:t>ONE</a:t>
            </a:r>
            <a:r>
              <a:rPr lang="en-CA" sz="2600" dirty="0" smtClean="0"/>
              <a:t> Self-Assessment tool</a:t>
            </a:r>
          </a:p>
          <a:p>
            <a:pPr>
              <a:spcAft>
                <a:spcPts val="600"/>
              </a:spcAft>
            </a:pPr>
            <a:r>
              <a:rPr lang="en-CA" sz="2600" dirty="0"/>
              <a:t>S</a:t>
            </a:r>
            <a:r>
              <a:rPr lang="en-CA" sz="2600" dirty="0" smtClean="0"/>
              <a:t>tudents reflect </a:t>
            </a:r>
            <a:r>
              <a:rPr lang="en-CA" sz="2600" dirty="0"/>
              <a:t>on </a:t>
            </a:r>
            <a:r>
              <a:rPr lang="en-CA" sz="2600" b="1" dirty="0">
                <a:solidFill>
                  <a:srgbClr val="FF0000"/>
                </a:solidFill>
              </a:rPr>
              <a:t>all three </a:t>
            </a:r>
            <a:r>
              <a:rPr lang="en-CA" sz="2600" dirty="0"/>
              <a:t>C</a:t>
            </a:r>
            <a:r>
              <a:rPr lang="en-CA" sz="2600" dirty="0" smtClean="0"/>
              <a:t>ore </a:t>
            </a:r>
            <a:r>
              <a:rPr lang="en-CA" sz="2600" dirty="0"/>
              <a:t>C</a:t>
            </a:r>
            <a:r>
              <a:rPr lang="en-CA" sz="2600" dirty="0" smtClean="0"/>
              <a:t>ompetencies</a:t>
            </a:r>
          </a:p>
          <a:p>
            <a:pPr>
              <a:spcAft>
                <a:spcPts val="600"/>
              </a:spcAft>
            </a:pPr>
            <a:r>
              <a:rPr lang="en-CA" sz="2600" dirty="0"/>
              <a:t>S</a:t>
            </a:r>
            <a:r>
              <a:rPr lang="en-CA" sz="2600" dirty="0" smtClean="0"/>
              <a:t>tudents need to represent their </a:t>
            </a:r>
            <a:r>
              <a:rPr lang="en-CA" sz="2600" b="1" dirty="0" smtClean="0">
                <a:solidFill>
                  <a:srgbClr val="FF0000"/>
                </a:solidFill>
              </a:rPr>
              <a:t>growth/strengths</a:t>
            </a:r>
            <a:r>
              <a:rPr lang="en-CA" sz="2600" dirty="0" smtClean="0">
                <a:solidFill>
                  <a:srgbClr val="FF0000"/>
                </a:solidFill>
              </a:rPr>
              <a:t> </a:t>
            </a:r>
            <a:r>
              <a:rPr lang="en-CA" sz="2600" b="1" dirty="0">
                <a:solidFill>
                  <a:srgbClr val="FF0000"/>
                </a:solidFill>
              </a:rPr>
              <a:t>over</a:t>
            </a:r>
            <a:r>
              <a:rPr lang="en-CA" sz="2600" dirty="0">
                <a:solidFill>
                  <a:srgbClr val="FF0000"/>
                </a:solidFill>
              </a:rPr>
              <a:t> </a:t>
            </a:r>
            <a:r>
              <a:rPr lang="en-CA" sz="2600" b="1" dirty="0">
                <a:solidFill>
                  <a:srgbClr val="FF0000"/>
                </a:solidFill>
              </a:rPr>
              <a:t>the </a:t>
            </a:r>
            <a:r>
              <a:rPr lang="en-CA" sz="2600" b="1" dirty="0" smtClean="0">
                <a:solidFill>
                  <a:srgbClr val="FF0000"/>
                </a:solidFill>
              </a:rPr>
              <a:t>school year</a:t>
            </a:r>
          </a:p>
          <a:p>
            <a:pPr>
              <a:spcAft>
                <a:spcPts val="600"/>
              </a:spcAft>
            </a:pPr>
            <a:r>
              <a:rPr lang="en-CA" sz="2600" dirty="0" smtClean="0"/>
              <a:t>Students may include a plan as to how to reach these goals </a:t>
            </a:r>
          </a:p>
          <a:p>
            <a:pPr>
              <a:spcAft>
                <a:spcPts val="600"/>
              </a:spcAft>
            </a:pPr>
            <a:r>
              <a:rPr lang="en-CA" sz="2600" dirty="0" smtClean="0"/>
              <a:t>Students </a:t>
            </a:r>
            <a:r>
              <a:rPr lang="en-CA" sz="2600" b="1" dirty="0" smtClean="0">
                <a:solidFill>
                  <a:srgbClr val="FF0000"/>
                </a:solidFill>
              </a:rPr>
              <a:t>choose the subject(s) to use </a:t>
            </a:r>
            <a:r>
              <a:rPr lang="en-CA" sz="2600" dirty="0" smtClean="0"/>
              <a:t>for</a:t>
            </a:r>
            <a:r>
              <a:rPr lang="en-CA" sz="2600" b="1" dirty="0" smtClean="0"/>
              <a:t> </a:t>
            </a:r>
            <a:r>
              <a:rPr lang="en-CA" sz="2600" dirty="0" smtClean="0"/>
              <a:t>Self-Assessment and the evidence</a:t>
            </a:r>
          </a:p>
          <a:p>
            <a:pPr>
              <a:spcAft>
                <a:spcPts val="600"/>
              </a:spcAft>
            </a:pPr>
            <a:r>
              <a:rPr lang="en-CA" sz="2600" dirty="0" smtClean="0"/>
              <a:t>They </a:t>
            </a:r>
            <a:r>
              <a:rPr lang="en-CA" sz="2600" b="1" dirty="0" smtClean="0">
                <a:solidFill>
                  <a:srgbClr val="FF0000"/>
                </a:solidFill>
              </a:rPr>
              <a:t>DO NOT have to reflect on </a:t>
            </a:r>
            <a:r>
              <a:rPr lang="en-CA" sz="2600" dirty="0" smtClean="0"/>
              <a:t>all their subjects</a:t>
            </a:r>
          </a:p>
          <a:p>
            <a:pPr marL="0" indent="0">
              <a:spcAft>
                <a:spcPts val="600"/>
              </a:spcAft>
              <a:buNone/>
            </a:pPr>
            <a:endParaRPr lang="en-CA" sz="2800" dirty="0"/>
          </a:p>
          <a:p>
            <a:pPr>
              <a:spcAft>
                <a:spcPts val="600"/>
              </a:spcAft>
            </a:pPr>
            <a:endParaRPr lang="en-CA" sz="2600" dirty="0" smtClean="0"/>
          </a:p>
          <a:p>
            <a:pPr>
              <a:spcAft>
                <a:spcPts val="600"/>
              </a:spcAft>
            </a:pPr>
            <a:endParaRPr lang="en-CA" sz="2600" dirty="0" smtClean="0"/>
          </a:p>
          <a:p>
            <a:pPr lvl="1">
              <a:spcAft>
                <a:spcPts val="600"/>
              </a:spcAft>
            </a:pPr>
            <a:endParaRPr lang="en-CA" sz="2600" dirty="0" smtClean="0"/>
          </a:p>
          <a:p>
            <a:pPr marL="0" indent="0">
              <a:spcAft>
                <a:spcPts val="600"/>
              </a:spcAft>
              <a:buNone/>
            </a:pPr>
            <a:endParaRPr lang="en-CA" sz="2800" dirty="0"/>
          </a:p>
        </p:txBody>
      </p:sp>
    </p:spTree>
    <p:extLst>
      <p:ext uri="{BB962C8B-B14F-4D97-AF65-F5344CB8AC3E}">
        <p14:creationId xmlns:p14="http://schemas.microsoft.com/office/powerpoint/2010/main" val="1459387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635240" cy="914400"/>
          </a:xfrm>
        </p:spPr>
        <p:txBody>
          <a:bodyPr>
            <a:normAutofit fontScale="90000"/>
          </a:bodyPr>
          <a:lstStyle/>
          <a:p>
            <a:r>
              <a:rPr lang="en-CA"/>
              <a:t>Integration of the Core Competencies  </a:t>
            </a:r>
            <a:endParaRPr lang="x-none"/>
          </a:p>
        </p:txBody>
      </p:sp>
      <p:graphicFrame>
        <p:nvGraphicFramePr>
          <p:cNvPr id="5" name="Content Placeholder 4"/>
          <p:cNvGraphicFramePr>
            <a:graphicFrameLocks noGrp="1" noChangeAspect="1"/>
          </p:cNvGraphicFramePr>
          <p:nvPr>
            <p:ph idx="1"/>
            <p:extLst/>
          </p:nvPr>
        </p:nvGraphicFramePr>
        <p:xfrm>
          <a:off x="0" y="1484784"/>
          <a:ext cx="3965619" cy="50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86175" y="1552282"/>
            <a:ext cx="5184576" cy="4662815"/>
          </a:xfrm>
          <a:prstGeom prst="rect">
            <a:avLst/>
          </a:prstGeom>
          <a:noFill/>
        </p:spPr>
        <p:txBody>
          <a:bodyPr wrap="square" rtlCol="0" anchor="t">
            <a:spAutoFit/>
          </a:bodyPr>
          <a:lstStyle/>
          <a:p>
            <a:r>
              <a:rPr lang="en-CA" sz="2700" b="1">
                <a:solidFill>
                  <a:srgbClr val="F3744E"/>
                </a:solidFill>
              </a:rPr>
              <a:t>Notice </a:t>
            </a:r>
            <a:r>
              <a:rPr lang="x-none" sz="2700">
                <a:solidFill>
                  <a:prstClr val="black"/>
                </a:solidFill>
              </a:rPr>
              <a:t>evidence of Core Competencies in student learning</a:t>
            </a:r>
            <a:endParaRPr lang="en-CA" sz="2700">
              <a:solidFill>
                <a:prstClr val="black"/>
              </a:solidFill>
            </a:endParaRPr>
          </a:p>
          <a:p>
            <a:endParaRPr lang="en-CA" sz="2700">
              <a:solidFill>
                <a:prstClr val="black"/>
              </a:solidFill>
            </a:endParaRPr>
          </a:p>
          <a:p>
            <a:r>
              <a:rPr lang="en-CA" sz="2700" b="1">
                <a:solidFill>
                  <a:srgbClr val="F3744E"/>
                </a:solidFill>
              </a:rPr>
              <a:t>Name</a:t>
            </a:r>
            <a:r>
              <a:rPr lang="en-CA" sz="2700">
                <a:solidFill>
                  <a:srgbClr val="F3744E"/>
                </a:solidFill>
              </a:rPr>
              <a:t> </a:t>
            </a:r>
            <a:r>
              <a:rPr lang="x-none" sz="2700" b="1">
                <a:solidFill>
                  <a:srgbClr val="F3744E"/>
                </a:solidFill>
              </a:rPr>
              <a:t>specific facets and profiles </a:t>
            </a:r>
            <a:r>
              <a:rPr lang="x-none" sz="2700">
                <a:solidFill>
                  <a:prstClr val="black"/>
                </a:solidFill>
              </a:rPr>
              <a:t>of the Core Competencies </a:t>
            </a:r>
            <a:endParaRPr lang="en-CA" sz="2700">
              <a:solidFill>
                <a:prstClr val="black"/>
              </a:solidFill>
            </a:endParaRPr>
          </a:p>
          <a:p>
            <a:endParaRPr lang="en-CA" sz="2700">
              <a:solidFill>
                <a:prstClr val="black"/>
              </a:solidFill>
            </a:endParaRPr>
          </a:p>
          <a:p>
            <a:r>
              <a:rPr lang="en-CA" sz="2700" b="1">
                <a:solidFill>
                  <a:srgbClr val="F3744E"/>
                </a:solidFill>
              </a:rPr>
              <a:t>Nurture </a:t>
            </a:r>
            <a:r>
              <a:rPr lang="en-CA" sz="2700">
                <a:solidFill>
                  <a:prstClr val="black"/>
                </a:solidFill>
              </a:rPr>
              <a:t>Core Competencies by moving </a:t>
            </a:r>
            <a:r>
              <a:rPr lang="x-none" sz="2700">
                <a:solidFill>
                  <a:prstClr val="black"/>
                </a:solidFill>
              </a:rPr>
              <a:t>forward along the continuum with </a:t>
            </a:r>
            <a:r>
              <a:rPr lang="x-none" sz="2700" b="1">
                <a:solidFill>
                  <a:srgbClr val="F3744E"/>
                </a:solidFill>
              </a:rPr>
              <a:t>instructional intention</a:t>
            </a:r>
            <a:endParaRPr lang="x-none" sz="2700">
              <a:solidFill>
                <a:srgbClr val="F3744E"/>
              </a:solidFill>
            </a:endParaRPr>
          </a:p>
        </p:txBody>
      </p:sp>
    </p:spTree>
    <p:extLst>
      <p:ext uri="{BB962C8B-B14F-4D97-AF65-F5344CB8AC3E}">
        <p14:creationId xmlns:p14="http://schemas.microsoft.com/office/powerpoint/2010/main" val="145112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Notice it</a:t>
            </a: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9669" t="12015" r="10907" b="6227"/>
          <a:stretch/>
        </p:blipFill>
        <p:spPr bwMode="auto">
          <a:xfrm>
            <a:off x="349687" y="1822783"/>
            <a:ext cx="2617376" cy="40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59213" t="11703" r="10394" b="5326"/>
          <a:stretch/>
        </p:blipFill>
        <p:spPr bwMode="auto">
          <a:xfrm>
            <a:off x="3275523" y="2229079"/>
            <a:ext cx="2519590" cy="327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59506" t="11281" r="11071" b="5788"/>
          <a:stretch/>
        </p:blipFill>
        <p:spPr bwMode="auto">
          <a:xfrm>
            <a:off x="6084168" y="1822783"/>
            <a:ext cx="2636781" cy="418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037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635240" cy="914400"/>
          </a:xfrm>
        </p:spPr>
        <p:txBody>
          <a:bodyPr>
            <a:normAutofit/>
          </a:bodyPr>
          <a:lstStyle/>
          <a:p>
            <a:r>
              <a:rPr lang="en-CA"/>
              <a:t>Notice it: In my practice...</a:t>
            </a:r>
            <a:endParaRPr lang="x-none"/>
          </a:p>
        </p:txBody>
      </p:sp>
      <p:graphicFrame>
        <p:nvGraphicFramePr>
          <p:cNvPr id="5" name="Content Placeholder 4"/>
          <p:cNvGraphicFramePr>
            <a:graphicFrameLocks noGrp="1" noChangeAspect="1"/>
          </p:cNvGraphicFramePr>
          <p:nvPr>
            <p:ph idx="1"/>
            <p:extLst/>
          </p:nvPr>
        </p:nvGraphicFramePr>
        <p:xfrm>
          <a:off x="0" y="1484784"/>
          <a:ext cx="3965619" cy="50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82643" y="1602079"/>
            <a:ext cx="5184576" cy="4524315"/>
          </a:xfrm>
          <a:prstGeom prst="rect">
            <a:avLst/>
          </a:prstGeom>
          <a:noFill/>
        </p:spPr>
        <p:txBody>
          <a:bodyPr wrap="square" rtlCol="0" anchor="t">
            <a:spAutoFit/>
          </a:bodyPr>
          <a:lstStyle/>
          <a:p>
            <a:r>
              <a:rPr lang="en-CA" sz="3200" dirty="0" smtClean="0">
                <a:solidFill>
                  <a:prstClr val="black"/>
                </a:solidFill>
              </a:rPr>
              <a:t>How </a:t>
            </a:r>
            <a:r>
              <a:rPr lang="en-CA" sz="3200" dirty="0">
                <a:solidFill>
                  <a:prstClr val="black"/>
                </a:solidFill>
              </a:rPr>
              <a:t>am I intentionally teaching &amp; modelling the</a:t>
            </a:r>
            <a:r>
              <a:rPr lang="x-none" sz="3200">
                <a:solidFill>
                  <a:prstClr val="black"/>
                </a:solidFill>
              </a:rPr>
              <a:t> Core Competencies?</a:t>
            </a:r>
          </a:p>
          <a:p>
            <a:endParaRPr lang="en-CA" sz="3200" dirty="0">
              <a:solidFill>
                <a:prstClr val="black"/>
              </a:solidFill>
            </a:endParaRPr>
          </a:p>
          <a:p>
            <a:r>
              <a:rPr lang="en-CA" sz="3200" dirty="0">
                <a:solidFill>
                  <a:prstClr val="black"/>
                </a:solidFill>
              </a:rPr>
              <a:t>How am I  developing student awareness of the language &amp; goals?</a:t>
            </a:r>
            <a:endParaRPr lang="en-CA" sz="3200" dirty="0"/>
          </a:p>
          <a:p>
            <a:endParaRPr lang="en-CA" sz="3200" dirty="0">
              <a:solidFill>
                <a:prstClr val="black"/>
              </a:solidFill>
            </a:endParaRPr>
          </a:p>
          <a:p>
            <a:endParaRPr lang="en-CA" sz="3200" dirty="0">
              <a:solidFill>
                <a:prstClr val="black"/>
              </a:solidFill>
            </a:endParaRPr>
          </a:p>
        </p:txBody>
      </p:sp>
    </p:spTree>
    <p:extLst>
      <p:ext uri="{BB962C8B-B14F-4D97-AF65-F5344CB8AC3E}">
        <p14:creationId xmlns:p14="http://schemas.microsoft.com/office/powerpoint/2010/main" val="201282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Name it</a:t>
            </a:r>
          </a:p>
        </p:txBody>
      </p:sp>
      <p:sp>
        <p:nvSpPr>
          <p:cNvPr id="3" name="Content Placeholder 2"/>
          <p:cNvSpPr>
            <a:spLocks noGrp="1"/>
          </p:cNvSpPr>
          <p:nvPr>
            <p:ph sz="half" idx="2"/>
          </p:nvPr>
        </p:nvSpPr>
        <p:spPr/>
        <p:txBody>
          <a:bodyPr/>
          <a:lstStyle/>
          <a:p>
            <a:r>
              <a:rPr lang="en-US" dirty="0" smtClean="0"/>
              <a:t> </a:t>
            </a:r>
            <a:endParaRPr lang="en-US" dirty="0"/>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9669" t="12015" r="10907" b="6227"/>
          <a:stretch/>
        </p:blipFill>
        <p:spPr bwMode="auto">
          <a:xfrm>
            <a:off x="185716" y="1822782"/>
            <a:ext cx="2617376" cy="40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59213" t="11703" r="10394" b="5326"/>
          <a:stretch/>
        </p:blipFill>
        <p:spPr bwMode="auto">
          <a:xfrm>
            <a:off x="2925831" y="2229077"/>
            <a:ext cx="2519590" cy="327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59506" t="11281" r="11071" b="5788"/>
          <a:stretch/>
        </p:blipFill>
        <p:spPr bwMode="auto">
          <a:xfrm>
            <a:off x="5445421" y="1822782"/>
            <a:ext cx="2636781" cy="418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331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635240" cy="914400"/>
          </a:xfrm>
        </p:spPr>
        <p:txBody>
          <a:bodyPr>
            <a:normAutofit/>
          </a:bodyPr>
          <a:lstStyle/>
          <a:p>
            <a:r>
              <a:rPr lang="en-CA"/>
              <a:t>Name it: In my practice...</a:t>
            </a:r>
            <a:endParaRPr lang="x-none"/>
          </a:p>
        </p:txBody>
      </p:sp>
      <p:graphicFrame>
        <p:nvGraphicFramePr>
          <p:cNvPr id="5" name="Content Placeholder 4"/>
          <p:cNvGraphicFramePr>
            <a:graphicFrameLocks noGrp="1" noChangeAspect="1"/>
          </p:cNvGraphicFramePr>
          <p:nvPr>
            <p:ph idx="1"/>
            <p:extLst/>
          </p:nvPr>
        </p:nvGraphicFramePr>
        <p:xfrm>
          <a:off x="0" y="1484784"/>
          <a:ext cx="3965619" cy="50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438525" y="2428875"/>
            <a:ext cx="5461357" cy="3277820"/>
          </a:xfrm>
          <a:prstGeom prst="rect">
            <a:avLst/>
          </a:prstGeom>
          <a:noFill/>
        </p:spPr>
        <p:txBody>
          <a:bodyPr wrap="square" rtlCol="0" anchor="t">
            <a:spAutoFit/>
          </a:bodyPr>
          <a:lstStyle/>
          <a:p>
            <a:r>
              <a:rPr lang="en-CA" sz="3600">
                <a:solidFill>
                  <a:srgbClr val="000000"/>
                </a:solidFill>
              </a:rPr>
              <a:t>How</a:t>
            </a:r>
            <a:r>
              <a:rPr lang="en-CA" sz="3600">
                <a:solidFill>
                  <a:prstClr val="black"/>
                </a:solidFill>
              </a:rPr>
              <a:t> and when am I using the language of the Core Competencies in my practice?</a:t>
            </a:r>
            <a:endParaRPr lang="en-US"/>
          </a:p>
          <a:p>
            <a:endParaRPr lang="en-CA" sz="3600">
              <a:solidFill>
                <a:prstClr val="black"/>
              </a:solidFill>
            </a:endParaRPr>
          </a:p>
          <a:p>
            <a:endParaRPr lang="en-CA" sz="2700">
              <a:solidFill>
                <a:prstClr val="black"/>
              </a:solidFill>
            </a:endParaRPr>
          </a:p>
        </p:txBody>
      </p:sp>
    </p:spTree>
    <p:extLst>
      <p:ext uri="{BB962C8B-B14F-4D97-AF65-F5344CB8AC3E}">
        <p14:creationId xmlns:p14="http://schemas.microsoft.com/office/powerpoint/2010/main" val="96794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Nurture it</a:t>
            </a:r>
          </a:p>
        </p:txBody>
      </p:sp>
      <p:sp>
        <p:nvSpPr>
          <p:cNvPr id="3" name="Content Placeholder 2"/>
          <p:cNvSpPr>
            <a:spLocks noGrp="1"/>
          </p:cNvSpPr>
          <p:nvPr>
            <p:ph sz="half" idx="2"/>
          </p:nvPr>
        </p:nvSpPr>
        <p:spPr/>
        <p:txBody>
          <a:bodyPr/>
          <a:lstStyle/>
          <a:p>
            <a:r>
              <a:rPr lang="en-US" dirty="0" smtClean="0"/>
              <a:t>Posters slide </a:t>
            </a:r>
            <a:endParaRPr lang="en-US" dirty="0"/>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9669" t="12015" r="10907" b="6227"/>
          <a:stretch/>
        </p:blipFill>
        <p:spPr bwMode="auto">
          <a:xfrm>
            <a:off x="185716" y="1822782"/>
            <a:ext cx="2617376" cy="40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59213" t="11703" r="10394" b="5326"/>
          <a:stretch/>
        </p:blipFill>
        <p:spPr bwMode="auto">
          <a:xfrm>
            <a:off x="2988809" y="2229078"/>
            <a:ext cx="2519590" cy="327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59506" t="11281" r="11071" b="5788"/>
          <a:stretch/>
        </p:blipFill>
        <p:spPr bwMode="auto">
          <a:xfrm>
            <a:off x="5508399" y="1808189"/>
            <a:ext cx="2636781" cy="418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826295"/>
      </p:ext>
    </p:extLst>
  </p:cSld>
  <p:clrMapOvr>
    <a:masterClrMapping/>
  </p:clrMapOvr>
</p:sld>
</file>

<file path=ppt/theme/theme1.xml><?xml version="1.0" encoding="utf-8"?>
<a:theme xmlns:a="http://schemas.openxmlformats.org/drawingml/2006/main" name="NVSD Theme">
  <a:themeElements>
    <a:clrScheme name="NVSD">
      <a:dk1>
        <a:sysClr val="windowText" lastClr="000000"/>
      </a:dk1>
      <a:lt1>
        <a:sysClr val="window" lastClr="FFFFFF"/>
      </a:lt1>
      <a:dk2>
        <a:srgbClr val="BFA078"/>
      </a:dk2>
      <a:lt2>
        <a:srgbClr val="EEECE1"/>
      </a:lt2>
      <a:accent1>
        <a:srgbClr val="6E86C3"/>
      </a:accent1>
      <a:accent2>
        <a:srgbClr val="65513C"/>
      </a:accent2>
      <a:accent3>
        <a:srgbClr val="BFA078"/>
      </a:accent3>
      <a:accent4>
        <a:srgbClr val="F3744E"/>
      </a:accent4>
      <a:accent5>
        <a:srgbClr val="FFCB39"/>
      </a:accent5>
      <a:accent6>
        <a:srgbClr val="98C23D"/>
      </a:accent6>
      <a:hlink>
        <a:srgbClr val="6E86C3"/>
      </a:hlink>
      <a:folHlink>
        <a:srgbClr val="800080"/>
      </a:folHlink>
    </a:clrScheme>
    <a:fontScheme name="NVSD">
      <a:majorFont>
        <a:latin typeface="Roboto Slab"/>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1142</Words>
  <Application>Microsoft Office PowerPoint</Application>
  <PresentationFormat>On-screen Show (4:3)</PresentationFormat>
  <Paragraphs>239</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NVSD Theme</vt:lpstr>
      <vt:lpstr> Core Competencies: Moving forward with  Self-Assessment  </vt:lpstr>
      <vt:lpstr>Learning Targets</vt:lpstr>
      <vt:lpstr>May–What does it look like? </vt:lpstr>
      <vt:lpstr>Integration of the Core Competencies  </vt:lpstr>
      <vt:lpstr>Notice it</vt:lpstr>
      <vt:lpstr>Notice it: In my practice...</vt:lpstr>
      <vt:lpstr>Name it</vt:lpstr>
      <vt:lpstr>Name it: In my practice...</vt:lpstr>
      <vt:lpstr>Nurture it</vt:lpstr>
      <vt:lpstr>Nurture it: In my practice...</vt:lpstr>
      <vt:lpstr>Nurture it</vt:lpstr>
      <vt:lpstr>Nurture it: Self-Assessment</vt:lpstr>
      <vt:lpstr>PowerPoint Presentation</vt:lpstr>
      <vt:lpstr>PowerPoint Presentation</vt:lpstr>
      <vt:lpstr>Summative Self-Assessments</vt:lpstr>
      <vt:lpstr>The Curriculum Hub </vt:lpstr>
      <vt:lpstr>The Curriculum Hub</vt:lpstr>
      <vt:lpstr>The Curriculum Hub </vt:lpstr>
      <vt:lpstr>Suggested Timeline</vt:lpstr>
      <vt:lpstr>Suggested Timeline</vt:lpstr>
      <vt:lpstr>Suggested Timeline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Core Competencies: Moving forward with  Self-Assessment  </dc:title>
  <cp:lastModifiedBy>kathleen barter</cp:lastModifiedBy>
  <cp:revision>12</cp:revision>
  <dcterms:modified xsi:type="dcterms:W3CDTF">2017-11-29T19:49:30Z</dcterms:modified>
</cp:coreProperties>
</file>